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178" r:id="rId2"/>
    <p:sldId id="2186" r:id="rId3"/>
    <p:sldId id="2175" r:id="rId4"/>
    <p:sldId id="2194" r:id="rId5"/>
    <p:sldId id="2220" r:id="rId6"/>
    <p:sldId id="2195" r:id="rId7"/>
    <p:sldId id="2196" r:id="rId8"/>
    <p:sldId id="2197" r:id="rId9"/>
    <p:sldId id="2198" r:id="rId10"/>
    <p:sldId id="2199" r:id="rId11"/>
    <p:sldId id="2200" r:id="rId12"/>
    <p:sldId id="2201" r:id="rId13"/>
    <p:sldId id="2202" r:id="rId14"/>
    <p:sldId id="2203" r:id="rId15"/>
    <p:sldId id="2204" r:id="rId16"/>
    <p:sldId id="2205" r:id="rId17"/>
    <p:sldId id="2206" r:id="rId18"/>
    <p:sldId id="2207" r:id="rId19"/>
    <p:sldId id="2208" r:id="rId20"/>
    <p:sldId id="2209" r:id="rId21"/>
    <p:sldId id="2210" r:id="rId22"/>
    <p:sldId id="2211" r:id="rId23"/>
    <p:sldId id="2212" r:id="rId24"/>
    <p:sldId id="2213" r:id="rId25"/>
    <p:sldId id="2214" r:id="rId26"/>
    <p:sldId id="2215" r:id="rId27"/>
    <p:sldId id="2216" r:id="rId28"/>
    <p:sldId id="2217" r:id="rId29"/>
    <p:sldId id="2218" r:id="rId30"/>
    <p:sldId id="2219" r:id="rId31"/>
    <p:sldId id="2193" r:id="rId32"/>
    <p:sldId id="222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201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D0"/>
    <a:srgbClr val="49C086"/>
    <a:srgbClr val="FFFFFF"/>
    <a:srgbClr val="2F5FA6"/>
    <a:srgbClr val="FF0066"/>
    <a:srgbClr val="32A755"/>
    <a:srgbClr val="FDA301"/>
    <a:srgbClr val="3CAE78"/>
    <a:srgbClr val="538D64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2" y="106"/>
      </p:cViewPr>
      <p:guideLst>
        <p:guide orient="horz" pos="2160"/>
        <p:guide pos="5201"/>
        <p:guide pos="7378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01925-42E3-4EDE-8C88-7B567D55DF0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20A2-4AF0-42AE-AAB7-EDE9C5F80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84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bg>
      <p:bgPr>
        <a:solidFill>
          <a:srgbClr val="49C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2B852DB-AB91-F8E4-44B5-90D94A539E0B}"/>
              </a:ext>
            </a:extLst>
          </p:cNvPr>
          <p:cNvSpPr/>
          <p:nvPr userDrawn="1"/>
        </p:nvSpPr>
        <p:spPr>
          <a:xfrm>
            <a:off x="563862" y="0"/>
            <a:ext cx="11064277" cy="5999278"/>
          </a:xfrm>
          <a:prstGeom prst="round2SameRect">
            <a:avLst>
              <a:gd name="adj1" fmla="val 0"/>
              <a:gd name="adj2" fmla="val 3671"/>
            </a:avLst>
          </a:prstGeom>
          <a:solidFill>
            <a:schemeClr val="bg1"/>
          </a:solidFill>
          <a:ln>
            <a:noFill/>
          </a:ln>
          <a:effectLst>
            <a:outerShdw blurRad="381000" dist="419100" dir="8700000" algn="r" rotWithShape="0">
              <a:srgbClr val="29874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39B50C5-233F-E572-101B-196A8AAC93FE}"/>
              </a:ext>
            </a:extLst>
          </p:cNvPr>
          <p:cNvSpPr/>
          <p:nvPr userDrawn="1"/>
        </p:nvSpPr>
        <p:spPr>
          <a:xfrm>
            <a:off x="8099585" y="3238866"/>
            <a:ext cx="83040" cy="83040"/>
          </a:xfrm>
          <a:prstGeom prst="ellipse">
            <a:avLst/>
          </a:prstGeom>
          <a:solidFill>
            <a:srgbClr val="3CAE78"/>
          </a:solidFill>
          <a:ln w="328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613BDBA-008E-D85A-1A7F-4E51870C8BC9}"/>
              </a:ext>
            </a:extLst>
          </p:cNvPr>
          <p:cNvSpPr/>
          <p:nvPr userDrawn="1"/>
        </p:nvSpPr>
        <p:spPr>
          <a:xfrm>
            <a:off x="9440777" y="2815678"/>
            <a:ext cx="88292" cy="88292"/>
          </a:xfrm>
          <a:prstGeom prst="ellipse">
            <a:avLst/>
          </a:prstGeom>
          <a:solidFill>
            <a:srgbClr val="FDA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D510CF-CF44-06C9-096E-463F8B3EFCBC}"/>
              </a:ext>
            </a:extLst>
          </p:cNvPr>
          <p:cNvSpPr/>
          <p:nvPr userDrawn="1"/>
        </p:nvSpPr>
        <p:spPr>
          <a:xfrm>
            <a:off x="9004603" y="2178931"/>
            <a:ext cx="183676" cy="183676"/>
          </a:xfrm>
          <a:prstGeom prst="ellipse">
            <a:avLst/>
          </a:prstGeom>
          <a:solidFill>
            <a:srgbClr val="2F5FA6"/>
          </a:solidFill>
          <a:ln w="620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766BF9-6D7D-F1C1-CEE8-2CA3D23D67BD}"/>
              </a:ext>
            </a:extLst>
          </p:cNvPr>
          <p:cNvSpPr/>
          <p:nvPr userDrawn="1"/>
        </p:nvSpPr>
        <p:spPr>
          <a:xfrm>
            <a:off x="9504761" y="3735790"/>
            <a:ext cx="714130" cy="714128"/>
          </a:xfrm>
          <a:prstGeom prst="ellipse">
            <a:avLst/>
          </a:prstGeom>
          <a:solidFill>
            <a:srgbClr val="FDA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8ACEEC-3367-1519-A963-504E0100035B}"/>
              </a:ext>
            </a:extLst>
          </p:cNvPr>
          <p:cNvSpPr/>
          <p:nvPr userDrawn="1"/>
        </p:nvSpPr>
        <p:spPr>
          <a:xfrm>
            <a:off x="8640395" y="3778604"/>
            <a:ext cx="114054" cy="114054"/>
          </a:xfrm>
          <a:prstGeom prst="ellipse">
            <a:avLst/>
          </a:prstGeom>
          <a:solidFill>
            <a:srgbClr val="8BD3AD"/>
          </a:solidFill>
          <a:ln w="328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3164E96-D3C2-0705-0F9F-5FCBB21FD5B0}"/>
              </a:ext>
            </a:extLst>
          </p:cNvPr>
          <p:cNvSpPr/>
          <p:nvPr userDrawn="1"/>
        </p:nvSpPr>
        <p:spPr>
          <a:xfrm>
            <a:off x="8754449" y="2953603"/>
            <a:ext cx="584978" cy="584978"/>
          </a:xfrm>
          <a:prstGeom prst="ellipse">
            <a:avLst/>
          </a:prstGeom>
          <a:solidFill>
            <a:srgbClr val="2F5FA6"/>
          </a:solidFill>
          <a:ln w="620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69FECB-BEC2-CB6E-B3F8-5C816579BBC0}"/>
              </a:ext>
            </a:extLst>
          </p:cNvPr>
          <p:cNvSpPr/>
          <p:nvPr userDrawn="1"/>
        </p:nvSpPr>
        <p:spPr>
          <a:xfrm>
            <a:off x="10218891" y="2461373"/>
            <a:ext cx="942166" cy="942166"/>
          </a:xfrm>
          <a:prstGeom prst="ellipse">
            <a:avLst/>
          </a:prstGeom>
          <a:solidFill>
            <a:srgbClr val="3CAE78"/>
          </a:solidFill>
          <a:ln w="328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2BC06F-F6F2-4466-27BF-5CC2DFD357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7688" y="2655900"/>
            <a:ext cx="581347" cy="5829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D2B8C0-8A5C-0436-506A-AFA3CF6881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8811" y="3855018"/>
            <a:ext cx="406030" cy="475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69BA89-3EB0-A4C6-75B7-61D9087A4D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99583" y="3101725"/>
            <a:ext cx="494710" cy="2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CCB2B-3847-6522-8451-17B2A29EA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FF346CC5-E488-8CCB-1985-E83AD435EAE6}"/>
              </a:ext>
            </a:extLst>
          </p:cNvPr>
          <p:cNvSpPr/>
          <p:nvPr userDrawn="1"/>
        </p:nvSpPr>
        <p:spPr>
          <a:xfrm>
            <a:off x="557363" y="722118"/>
            <a:ext cx="11077274" cy="6135882"/>
          </a:xfrm>
          <a:prstGeom prst="round2SameRect">
            <a:avLst>
              <a:gd name="adj1" fmla="val 682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" name="그래픽 21">
            <a:extLst>
              <a:ext uri="{FF2B5EF4-FFF2-40B4-BE49-F238E27FC236}">
                <a16:creationId xmlns:a16="http://schemas.microsoft.com/office/drawing/2014/main" id="{C496A117-9E21-13FE-D7AE-668C1823CBF0}"/>
              </a:ext>
            </a:extLst>
          </p:cNvPr>
          <p:cNvGrpSpPr/>
          <p:nvPr userDrawn="1"/>
        </p:nvGrpSpPr>
        <p:grpSpPr>
          <a:xfrm>
            <a:off x="3475489" y="646502"/>
            <a:ext cx="5241021" cy="463264"/>
            <a:chOff x="1451765" y="499333"/>
            <a:chExt cx="5241021" cy="463264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FF29034-0360-40C0-981F-4D23A6EF579E}"/>
                </a:ext>
              </a:extLst>
            </p:cNvPr>
            <p:cNvSpPr/>
            <p:nvPr/>
          </p:nvSpPr>
          <p:spPr>
            <a:xfrm>
              <a:off x="6517298" y="500071"/>
              <a:ext cx="175488" cy="72032"/>
            </a:xfrm>
            <a:custGeom>
              <a:avLst/>
              <a:gdLst>
                <a:gd name="connsiteX0" fmla="*/ 102213 w 175488"/>
                <a:gd name="connsiteY0" fmla="*/ 2 h 72032"/>
                <a:gd name="connsiteX1" fmla="*/ 175489 w 175488"/>
                <a:gd name="connsiteY1" fmla="*/ 72033 h 72032"/>
                <a:gd name="connsiteX2" fmla="*/ 0 w 175488"/>
                <a:gd name="connsiteY2" fmla="*/ 72033 h 72032"/>
                <a:gd name="connsiteX3" fmla="*/ 102213 w 175488"/>
                <a:gd name="connsiteY3" fmla="*/ 2 h 7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88" h="72032">
                  <a:moveTo>
                    <a:pt x="102213" y="2"/>
                  </a:moveTo>
                  <a:cubicBezTo>
                    <a:pt x="127883" y="-154"/>
                    <a:pt x="157753" y="10892"/>
                    <a:pt x="175489" y="72033"/>
                  </a:cubicBezTo>
                  <a:lnTo>
                    <a:pt x="0" y="72033"/>
                  </a:lnTo>
                  <a:cubicBezTo>
                    <a:pt x="0" y="72033"/>
                    <a:pt x="37494" y="313"/>
                    <a:pt x="102213" y="2"/>
                  </a:cubicBezTo>
                  <a:close/>
                </a:path>
              </a:pathLst>
            </a:custGeom>
            <a:solidFill>
              <a:srgbClr val="D0BBB8"/>
            </a:solidFill>
            <a:ln w="15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5D73F6A-2AB3-501B-BD24-83A9C3895200}"/>
                </a:ext>
              </a:extLst>
            </p:cNvPr>
            <p:cNvSpPr/>
            <p:nvPr/>
          </p:nvSpPr>
          <p:spPr>
            <a:xfrm>
              <a:off x="1451765" y="500850"/>
              <a:ext cx="175488" cy="72186"/>
            </a:xfrm>
            <a:custGeom>
              <a:avLst/>
              <a:gdLst>
                <a:gd name="connsiteX0" fmla="*/ 73276 w 175488"/>
                <a:gd name="connsiteY0" fmla="*/ 0 h 72186"/>
                <a:gd name="connsiteX1" fmla="*/ 0 w 175488"/>
                <a:gd name="connsiteY1" fmla="*/ 72187 h 72186"/>
                <a:gd name="connsiteX2" fmla="*/ 175489 w 175488"/>
                <a:gd name="connsiteY2" fmla="*/ 72031 h 72186"/>
                <a:gd name="connsiteX3" fmla="*/ 73276 w 175488"/>
                <a:gd name="connsiteY3" fmla="*/ 0 h 7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88" h="72186">
                  <a:moveTo>
                    <a:pt x="73276" y="0"/>
                  </a:moveTo>
                  <a:cubicBezTo>
                    <a:pt x="47762" y="0"/>
                    <a:pt x="17891" y="10890"/>
                    <a:pt x="0" y="72187"/>
                  </a:cubicBezTo>
                  <a:lnTo>
                    <a:pt x="175489" y="72031"/>
                  </a:lnTo>
                  <a:cubicBezTo>
                    <a:pt x="175489" y="72031"/>
                    <a:pt x="137995" y="311"/>
                    <a:pt x="73276" y="0"/>
                  </a:cubicBezTo>
                  <a:close/>
                </a:path>
              </a:pathLst>
            </a:custGeom>
            <a:solidFill>
              <a:srgbClr val="D0BBB8"/>
            </a:solidFill>
            <a:ln w="15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9E8B538-8BFF-1D61-1769-41BE2D27F8E6}"/>
                </a:ext>
              </a:extLst>
            </p:cNvPr>
            <p:cNvSpPr/>
            <p:nvPr/>
          </p:nvSpPr>
          <p:spPr>
            <a:xfrm>
              <a:off x="6517298" y="500071"/>
              <a:ext cx="175488" cy="72032"/>
            </a:xfrm>
            <a:custGeom>
              <a:avLst/>
              <a:gdLst>
                <a:gd name="connsiteX0" fmla="*/ 102213 w 175488"/>
                <a:gd name="connsiteY0" fmla="*/ 2 h 72032"/>
                <a:gd name="connsiteX1" fmla="*/ 175489 w 175488"/>
                <a:gd name="connsiteY1" fmla="*/ 72033 h 72032"/>
                <a:gd name="connsiteX2" fmla="*/ 0 w 175488"/>
                <a:gd name="connsiteY2" fmla="*/ 72033 h 72032"/>
                <a:gd name="connsiteX3" fmla="*/ 102213 w 175488"/>
                <a:gd name="connsiteY3" fmla="*/ 2 h 7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88" h="72032">
                  <a:moveTo>
                    <a:pt x="102213" y="2"/>
                  </a:moveTo>
                  <a:cubicBezTo>
                    <a:pt x="127883" y="-154"/>
                    <a:pt x="157753" y="10892"/>
                    <a:pt x="175489" y="72033"/>
                  </a:cubicBezTo>
                  <a:lnTo>
                    <a:pt x="0" y="72033"/>
                  </a:lnTo>
                  <a:cubicBezTo>
                    <a:pt x="0" y="72033"/>
                    <a:pt x="37494" y="313"/>
                    <a:pt x="102213" y="2"/>
                  </a:cubicBezTo>
                  <a:close/>
                </a:path>
              </a:pathLst>
            </a:custGeom>
            <a:solidFill>
              <a:srgbClr val="5D6574"/>
            </a:solidFill>
            <a:ln w="15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1CF3296-9BD8-5590-73E0-20BE94277B82}"/>
                </a:ext>
              </a:extLst>
            </p:cNvPr>
            <p:cNvSpPr/>
            <p:nvPr/>
          </p:nvSpPr>
          <p:spPr>
            <a:xfrm>
              <a:off x="1451765" y="500850"/>
              <a:ext cx="175488" cy="72186"/>
            </a:xfrm>
            <a:custGeom>
              <a:avLst/>
              <a:gdLst>
                <a:gd name="connsiteX0" fmla="*/ 73276 w 175488"/>
                <a:gd name="connsiteY0" fmla="*/ 0 h 72186"/>
                <a:gd name="connsiteX1" fmla="*/ 0 w 175488"/>
                <a:gd name="connsiteY1" fmla="*/ 72187 h 72186"/>
                <a:gd name="connsiteX2" fmla="*/ 175489 w 175488"/>
                <a:gd name="connsiteY2" fmla="*/ 72031 h 72186"/>
                <a:gd name="connsiteX3" fmla="*/ 73276 w 175488"/>
                <a:gd name="connsiteY3" fmla="*/ 0 h 7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88" h="72186">
                  <a:moveTo>
                    <a:pt x="73276" y="0"/>
                  </a:moveTo>
                  <a:cubicBezTo>
                    <a:pt x="47762" y="0"/>
                    <a:pt x="17891" y="10890"/>
                    <a:pt x="0" y="72187"/>
                  </a:cubicBezTo>
                  <a:lnTo>
                    <a:pt x="175489" y="72031"/>
                  </a:lnTo>
                  <a:cubicBezTo>
                    <a:pt x="175489" y="72031"/>
                    <a:pt x="137995" y="311"/>
                    <a:pt x="73276" y="0"/>
                  </a:cubicBezTo>
                  <a:close/>
                </a:path>
              </a:pathLst>
            </a:custGeom>
            <a:solidFill>
              <a:srgbClr val="5D6574"/>
            </a:solidFill>
            <a:ln w="15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0099A14-71AD-BA37-4200-03F71F03E5B4}"/>
                </a:ext>
              </a:extLst>
            </p:cNvPr>
            <p:cNvSpPr/>
            <p:nvPr userDrawn="1"/>
          </p:nvSpPr>
          <p:spPr>
            <a:xfrm>
              <a:off x="1518351" y="499333"/>
              <a:ext cx="5107849" cy="463264"/>
            </a:xfrm>
            <a:custGeom>
              <a:avLst/>
              <a:gdLst>
                <a:gd name="connsiteX0" fmla="*/ 5107850 w 5107849"/>
                <a:gd name="connsiteY0" fmla="*/ 117 h 463264"/>
                <a:gd name="connsiteX1" fmla="*/ 4954919 w 5107849"/>
                <a:gd name="connsiteY1" fmla="*/ 198320 h 463264"/>
                <a:gd name="connsiteX2" fmla="*/ 4721245 w 5107849"/>
                <a:gd name="connsiteY2" fmla="*/ 463264 h 463264"/>
                <a:gd name="connsiteX3" fmla="*/ 386605 w 5107849"/>
                <a:gd name="connsiteY3" fmla="*/ 463264 h 463264"/>
                <a:gd name="connsiteX4" fmla="*/ 152931 w 5107849"/>
                <a:gd name="connsiteY4" fmla="*/ 198320 h 463264"/>
                <a:gd name="connsiteX5" fmla="*/ 0 w 5107849"/>
                <a:gd name="connsiteY5" fmla="*/ 117 h 463264"/>
                <a:gd name="connsiteX6" fmla="*/ 5107850 w 5107849"/>
                <a:gd name="connsiteY6" fmla="*/ 117 h 46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7849" h="463264">
                  <a:moveTo>
                    <a:pt x="5107850" y="117"/>
                  </a:moveTo>
                  <a:cubicBezTo>
                    <a:pt x="5100849" y="117"/>
                    <a:pt x="5004237" y="4006"/>
                    <a:pt x="4954919" y="198320"/>
                  </a:cubicBezTo>
                  <a:cubicBezTo>
                    <a:pt x="4921937" y="328847"/>
                    <a:pt x="4888800" y="463264"/>
                    <a:pt x="4721245" y="463264"/>
                  </a:cubicBezTo>
                  <a:lnTo>
                    <a:pt x="386605" y="463264"/>
                  </a:lnTo>
                  <a:cubicBezTo>
                    <a:pt x="219050" y="463264"/>
                    <a:pt x="185913" y="328847"/>
                    <a:pt x="152931" y="198320"/>
                  </a:cubicBezTo>
                  <a:cubicBezTo>
                    <a:pt x="103613" y="4006"/>
                    <a:pt x="7001" y="117"/>
                    <a:pt x="0" y="117"/>
                  </a:cubicBezTo>
                  <a:cubicBezTo>
                    <a:pt x="69075" y="-39"/>
                    <a:pt x="5038930" y="-39"/>
                    <a:pt x="5107850" y="117"/>
                  </a:cubicBezTo>
                  <a:close/>
                </a:path>
              </a:pathLst>
            </a:custGeom>
            <a:solidFill>
              <a:srgbClr val="FDA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48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789072E-EC4C-28F5-90BB-42C70E6CBE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C0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5682A3-75F9-32AB-4571-3F2DF2AC993E}"/>
              </a:ext>
            </a:extLst>
          </p:cNvPr>
          <p:cNvSpPr/>
          <p:nvPr userDrawn="1"/>
        </p:nvSpPr>
        <p:spPr>
          <a:xfrm flipH="1">
            <a:off x="228602" y="1288002"/>
            <a:ext cx="672532" cy="5368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0800000" algn="r" rotWithShape="0">
              <a:srgbClr val="29874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640B61-D055-74E4-B076-2CF4CA2EA698}"/>
              </a:ext>
            </a:extLst>
          </p:cNvPr>
          <p:cNvSpPr/>
          <p:nvPr userDrawn="1"/>
        </p:nvSpPr>
        <p:spPr>
          <a:xfrm flipH="1">
            <a:off x="228598" y="1253077"/>
            <a:ext cx="11963398" cy="5604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C3FEB581-CBA5-B344-6187-1C4B9846B456}"/>
              </a:ext>
            </a:extLst>
          </p:cNvPr>
          <p:cNvSpPr/>
          <p:nvPr userDrawn="1"/>
        </p:nvSpPr>
        <p:spPr>
          <a:xfrm flipH="1">
            <a:off x="228598" y="905721"/>
            <a:ext cx="11963398" cy="665210"/>
          </a:xfrm>
          <a:prstGeom prst="round1Rect">
            <a:avLst>
              <a:gd name="adj" fmla="val 50000"/>
            </a:avLst>
          </a:prstGeom>
          <a:solidFill>
            <a:srgbClr val="DE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46E014-B16A-BA4D-EF81-461D8CA7BBC3}"/>
              </a:ext>
            </a:extLst>
          </p:cNvPr>
          <p:cNvGrpSpPr/>
          <p:nvPr userDrawn="1"/>
        </p:nvGrpSpPr>
        <p:grpSpPr>
          <a:xfrm>
            <a:off x="403398" y="1148116"/>
            <a:ext cx="228701" cy="231108"/>
            <a:chOff x="506942" y="996451"/>
            <a:chExt cx="229648" cy="23206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A7D92C1-D975-9AD1-F493-02289C5A3912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solidFill>
              <a:srgbClr val="6EB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CD21D74-A781-F94E-7F60-A9FE676D4E54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C1C6AE6-8243-4E1D-470C-651DBFD30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599" y="338891"/>
            <a:ext cx="1196339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None/>
              <a:defRPr lang="ko-KR" altLang="en-US" sz="2800" kern="1200" spc="-8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 marL="457200" indent="-4572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2800" kern="1200" spc="-8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2pPr>
            <a:lvl3pPr marL="457200" indent="-4572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2800" kern="1200" spc="-8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3pPr>
            <a:lvl4pPr marL="457200" indent="-4572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2800" kern="1200" spc="-8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4pPr>
            <a:lvl5pPr marL="457200" indent="-4572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2800" kern="1200" spc="-8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5pPr>
          </a:lstStyle>
          <a:p>
            <a:pPr lvl="0"/>
            <a:r>
              <a:rPr lang="ko-KR" altLang="en-US" dirty="0"/>
              <a:t>마스터 텍스트 스타일을 </a:t>
            </a:r>
            <a:r>
              <a:rPr lang="ko-KR" altLang="en-US"/>
              <a:t>편집하려면 클릭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120D6E88-29DA-AC11-7CD5-DBBE096C4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ko-KR" altLang="en-US" sz="220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 marL="228600" indent="0">
              <a:buNone/>
              <a:defRPr lang="ko-KR" altLang="en-US" sz="1800" smtClean="0"/>
            </a:lvl2pPr>
            <a:lvl3pPr marL="685800" indent="0">
              <a:buNone/>
              <a:defRPr lang="ko-KR" altLang="en-US" sz="1800" smtClean="0"/>
            </a:lvl3pPr>
            <a:lvl4pPr marL="1143000" indent="0">
              <a:buNone/>
              <a:defRPr lang="ko-KR" altLang="en-US" smtClean="0"/>
            </a:lvl4pPr>
            <a:lvl5pPr marL="1600200" indent="0">
              <a:buNone/>
              <a:defRPr lang="ko-KR" altLang="en-US"/>
            </a:lvl5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2360D-358E-1204-211A-CA919F998F4F}"/>
              </a:ext>
            </a:extLst>
          </p:cNvPr>
          <p:cNvSpPr txBox="1"/>
          <p:nvPr userDrawn="1"/>
        </p:nvSpPr>
        <p:spPr>
          <a:xfrm>
            <a:off x="10256520" y="387613"/>
            <a:ext cx="1935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로고 위치</a:t>
            </a:r>
          </a:p>
        </p:txBody>
      </p:sp>
    </p:spTree>
    <p:extLst>
      <p:ext uri="{BB962C8B-B14F-4D97-AF65-F5344CB8AC3E}">
        <p14:creationId xmlns:p14="http://schemas.microsoft.com/office/powerpoint/2010/main" val="428889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A89C90-1DEB-ED3C-47D1-2AB4C46BF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3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99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3.pn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2AD3DC0-BC1F-4A9E-B7E3-04B288DE9984}"/>
              </a:ext>
            </a:extLst>
          </p:cNvPr>
          <p:cNvSpPr txBox="1"/>
          <p:nvPr/>
        </p:nvSpPr>
        <p:spPr>
          <a:xfrm>
            <a:off x="1030942" y="2013699"/>
            <a:ext cx="70931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400" b="1">
                <a:solidFill>
                  <a:srgbClr val="3A3A9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5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sym typeface="Times New Roman"/>
              </a:rPr>
              <a:t>MFC</a:t>
            </a:r>
            <a:r>
              <a:rPr lang="ko-KR" altLang="en-US" sz="5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sym typeface="Times New Roman"/>
              </a:rPr>
              <a:t>를 활용한</a:t>
            </a:r>
            <a:endParaRPr lang="en-US" altLang="ko-KR" sz="5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  <a:sym typeface="Times New Roman"/>
            </a:endParaRPr>
          </a:p>
          <a:p>
            <a:pPr>
              <a:lnSpc>
                <a:spcPct val="80000"/>
              </a:lnSpc>
            </a:pPr>
            <a:r>
              <a:rPr lang="ko-KR" altLang="en-US" sz="5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sym typeface="Times New Roman"/>
              </a:rPr>
              <a:t>이미지 </a:t>
            </a:r>
            <a:r>
              <a:rPr lang="ko-KR" altLang="en-US" sz="5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sym typeface="Times New Roman"/>
              </a:rPr>
              <a:t>프로세싱</a:t>
            </a:r>
            <a:endParaRPr lang="ko-KR" altLang="en-US" sz="5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  <a:sym typeface="Times New Roman"/>
            </a:endParaRPr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275EA8C9-47C5-497C-83F8-153277A70D6E}"/>
              </a:ext>
            </a:extLst>
          </p:cNvPr>
          <p:cNvSpPr txBox="1">
            <a:spLocks/>
          </p:cNvSpPr>
          <p:nvPr/>
        </p:nvSpPr>
        <p:spPr>
          <a:xfrm>
            <a:off x="1148572" y="4953429"/>
            <a:ext cx="301277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L="0" indent="0" algn="l" defTabSz="914400" rtl="0" eaLnBrk="1" fontAlgn="base" latin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ko-KR" altLang="en-US" sz="2000" kern="1200" spc="-80" dirty="0">
                <a:ln>
                  <a:solidFill>
                    <a:srgbClr val="ED1B3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300"/>
              </a:spcBef>
            </a:pP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G마켓 산스 TTF Medium" panose="02000000000000000000" pitchFamily="2" charset="-127"/>
                <a:cs typeface="Times New Roman"/>
              </a:rPr>
              <a:t>발표자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G마켓 산스 TTF Medium" panose="02000000000000000000" pitchFamily="2" charset="-127"/>
                <a:cs typeface="Times New Roman"/>
              </a:rPr>
              <a:t>: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G마켓 산스 TTF Medium" panose="02000000000000000000" pitchFamily="2" charset="-127"/>
                <a:cs typeface="Times New Roman"/>
              </a:rPr>
              <a:t>이수호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G마켓 산스 TTF Medium" panose="02000000000000000000" pitchFamily="2" charset="-127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4B03B-785A-4281-A204-388CEECB5BEF}"/>
              </a:ext>
            </a:extLst>
          </p:cNvPr>
          <p:cNvSpPr txBox="1"/>
          <p:nvPr/>
        </p:nvSpPr>
        <p:spPr>
          <a:xfrm>
            <a:off x="1076199" y="1650959"/>
            <a:ext cx="509990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Medium" panose="02000000000000000000" pitchFamily="2" charset="-127"/>
                <a:cs typeface="Times New Roman"/>
              </a:rPr>
              <a:t>AI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Medium" panose="02000000000000000000" pitchFamily="2" charset="-127"/>
                <a:cs typeface="Times New Roman"/>
              </a:rPr>
              <a:t>영상 인식 과정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Bold" panose="02000000000000000000" pitchFamily="2" charset="-127"/>
                <a:cs typeface="Times New Roman"/>
              </a:rPr>
              <a:t>,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Bold" panose="02000000000000000000" pitchFamily="2" charset="-127"/>
                <a:cs typeface="Times New Roman"/>
              </a:rPr>
              <a:t>미니 프로젝트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CAE78"/>
                </a:solidFill>
                <a:ea typeface="G마켓 산스 TTF Bold" panose="02000000000000000000" pitchFamily="2" charset="-127"/>
                <a:cs typeface="Times New Roman"/>
              </a:rPr>
              <a:t>(Version </a:t>
            </a:r>
            <a:r>
              <a:rPr lang="en-US" altLang="ko-KR" sz="2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ea typeface="G마켓 산스 TTF Bold" panose="02000000000000000000" pitchFamily="2" charset="-127"/>
                <a:cs typeface="Times New Roman"/>
              </a:rPr>
              <a:t>1.0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2A755"/>
                </a:solidFill>
                <a:ea typeface="G마켓 산스 TTF Bold" panose="02000000000000000000" pitchFamily="2" charset="-127"/>
                <a:cs typeface="Times New Roman"/>
              </a:rPr>
              <a:t>)</a:t>
            </a:r>
            <a:endParaRPr lang="ko-KR" altLang="en-US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2A755"/>
              </a:solidFill>
              <a:ea typeface="G마켓 산스 TTF Bold" panose="02000000000000000000" pitchFamily="2" charset="-127"/>
              <a:cs typeface="Times New Roman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751AD7-8931-4945-A48A-9DCC3BDA387D}"/>
              </a:ext>
            </a:extLst>
          </p:cNvPr>
          <p:cNvCxnSpPr>
            <a:cxnSpLocks/>
          </p:cNvCxnSpPr>
          <p:nvPr/>
        </p:nvCxnSpPr>
        <p:spPr>
          <a:xfrm>
            <a:off x="4389120" y="3969157"/>
            <a:ext cx="3581400" cy="0"/>
          </a:xfrm>
          <a:prstGeom prst="line">
            <a:avLst/>
          </a:prstGeom>
          <a:ln>
            <a:solidFill>
              <a:srgbClr val="298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523891C-FC29-41D0-8E63-10620450A24F}"/>
              </a:ext>
            </a:extLst>
          </p:cNvPr>
          <p:cNvSpPr/>
          <p:nvPr/>
        </p:nvSpPr>
        <p:spPr>
          <a:xfrm>
            <a:off x="1148572" y="3782749"/>
            <a:ext cx="3141488" cy="37281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9874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GrayScale&amp;Color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이미지 적용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885D1B5-824F-46E5-8556-4CDD2856C414}"/>
              </a:ext>
            </a:extLst>
          </p:cNvPr>
          <p:cNvSpPr/>
          <p:nvPr/>
        </p:nvSpPr>
        <p:spPr>
          <a:xfrm>
            <a:off x="5525768" y="2774206"/>
            <a:ext cx="116656" cy="116656"/>
          </a:xfrm>
          <a:prstGeom prst="ellipse">
            <a:avLst/>
          </a:prstGeom>
          <a:solidFill>
            <a:srgbClr val="FDA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/>
              <a:t>- </a:t>
            </a:r>
            <a:r>
              <a:rPr lang="ko-KR" altLang="en-US" dirty="0" err="1"/>
              <a:t>화소점</a:t>
            </a:r>
            <a:r>
              <a:rPr lang="ko-KR" altLang="en-US" dirty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반전 이미지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8"/>
            <a:ext cx="6398413" cy="9992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5956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이미지에서의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픽셀값에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완전히 반대인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픽셀값으로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처리</a:t>
            </a:r>
            <a:endParaRPr lang="ko-KR" altLang="en-US" sz="2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06832" y="3290741"/>
            <a:ext cx="2745397" cy="209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반전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이미지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(IDD_DIALOG1)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1" y="3938656"/>
            <a:ext cx="2106857" cy="133880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3727939" y="3252934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4101322" y="3303615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3930537" y="3433573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3727939" y="4889682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4074945" y="4965072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3904160" y="5095030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365"/>
          <a:stretch/>
        </p:blipFill>
        <p:spPr>
          <a:xfrm>
            <a:off x="6218564" y="3066505"/>
            <a:ext cx="1323270" cy="1699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64" y="4916005"/>
            <a:ext cx="1287480" cy="169350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48864" t="14316"/>
          <a:stretch/>
        </p:blipFill>
        <p:spPr>
          <a:xfrm>
            <a:off x="7804646" y="4911516"/>
            <a:ext cx="1294746" cy="170248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48637" t="13854"/>
          <a:stretch/>
        </p:blipFill>
        <p:spPr>
          <a:xfrm>
            <a:off x="7796986" y="3076476"/>
            <a:ext cx="1303917" cy="16996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334709" y="2666395"/>
            <a:ext cx="287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결과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 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0" name="직사각형 29"/>
          <p:cNvSpPr/>
          <p:nvPr/>
        </p:nvSpPr>
        <p:spPr>
          <a:xfrm flipH="1">
            <a:off x="7614014" y="2783479"/>
            <a:ext cx="45719" cy="38260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3331989" y="4130562"/>
            <a:ext cx="395950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641" y="1008031"/>
            <a:ext cx="4873408" cy="1522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8175580" y="2220855"/>
            <a:ext cx="3901469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출력이미지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 255 -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10/31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7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/>
              <a:t>- </a:t>
            </a:r>
            <a:r>
              <a:rPr lang="ko-KR" altLang="en-US" dirty="0" err="1"/>
              <a:t>화소점</a:t>
            </a:r>
            <a:r>
              <a:rPr lang="ko-KR" altLang="en-US" dirty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명도 조절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8236005" cy="907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7829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픽셀 값에 조정 값을 더하여 명도에 변화</a:t>
            </a:r>
            <a:endParaRPr lang="en-US" altLang="ko-KR" sz="2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값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0 :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명도 증가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밝아짐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 // 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값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 0 :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명도 감소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어두워짐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93217" y="3632956"/>
            <a:ext cx="274539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명도 조절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(IDD_DIALOG2)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153143" y="361730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526526" y="3667981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355741" y="379793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153143" y="5400667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500149" y="5476057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329364" y="5606015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31" name="오른쪽 화살표 30"/>
          <p:cNvSpPr/>
          <p:nvPr/>
        </p:nvSpPr>
        <p:spPr>
          <a:xfrm>
            <a:off x="3661981" y="4580499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94" y="4170816"/>
            <a:ext cx="2202086" cy="1702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944" y="3011620"/>
            <a:ext cx="2524648" cy="1692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522" y="3017434"/>
            <a:ext cx="1280422" cy="16922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68" y="4847257"/>
            <a:ext cx="1271676" cy="169442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48864" t="14316"/>
          <a:stretch/>
        </p:blipFill>
        <p:spPr>
          <a:xfrm>
            <a:off x="8976944" y="4864543"/>
            <a:ext cx="1262324" cy="1677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522" y="4859020"/>
            <a:ext cx="1291214" cy="16927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572686" y="2577233"/>
            <a:ext cx="4070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&lt;-100&gt;   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&lt;+100&gt;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11/31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0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/>
              <a:t>- </a:t>
            </a:r>
            <a:r>
              <a:rPr lang="ko-KR" altLang="en-US" dirty="0" err="1"/>
              <a:t>화소점</a:t>
            </a:r>
            <a:r>
              <a:rPr lang="ko-KR" altLang="en-US" dirty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명도 조절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8236005" cy="907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7829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픽셀 값에 조정 값을 더하여 명도에 변화</a:t>
            </a:r>
            <a:endParaRPr lang="en-US" altLang="ko-KR" sz="2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값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0 :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명도 증가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밝아짐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 // 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값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 0 :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명도 감소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어두워짐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90962" y="4913517"/>
            <a:ext cx="4137076" cy="13849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출력이미지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+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조정값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후의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픽셀값이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255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초과하면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?</a:t>
            </a:r>
          </a:p>
          <a:p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=&gt; 255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로 설정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 최대값을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255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로 제한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</a:p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조정 후의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픽셀값이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0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미만이면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?</a:t>
            </a:r>
          </a:p>
          <a:p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=&gt; 0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으로 설정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 최소값을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0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으로 제한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2" y="3066401"/>
            <a:ext cx="3806851" cy="1752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153143" y="361730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526526" y="3667981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355741" y="379793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38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9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153143" y="5400667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500149" y="5476057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329364" y="5606015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8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9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944" y="3011620"/>
            <a:ext cx="2524648" cy="16922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522" y="3017434"/>
            <a:ext cx="1280422" cy="169223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68" y="4847257"/>
            <a:ext cx="1271676" cy="169442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rcRect l="48864" t="14316"/>
          <a:stretch/>
        </p:blipFill>
        <p:spPr>
          <a:xfrm>
            <a:off x="8976944" y="4864543"/>
            <a:ext cx="1262324" cy="167713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522" y="4859020"/>
            <a:ext cx="1291214" cy="169277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572686" y="2577233"/>
            <a:ext cx="4070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&lt;-100&gt;   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&lt;+100&gt;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12/31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2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흑백 이미지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11236694" cy="12209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1076752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픽셀값을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기준이 되는 값과 대소비교하여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0(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검정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또는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255(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흰색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으로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픽셀값이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이분화 되는 처리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0(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검정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 // 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&gt;=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255(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흰색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2" y="3007112"/>
            <a:ext cx="2897432" cy="1563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AutoShape 18">
            <a:extLst>
              <a:ext uri="{FF2B5EF4-FFF2-40B4-BE49-F238E27FC236}">
                <a16:creationId xmlns:a16="http://schemas.microsoft.com/office/drawing/2014/main" id="{73628A11-7423-7533-E149-6AAEB127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151" y="2951335"/>
            <a:ext cx="6784303" cy="127272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3566837" y="3068809"/>
            <a:ext cx="1924630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128(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픽셀값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기준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3AABCC-79E2-8047-B1FA-12410F6C0226}"/>
              </a:ext>
            </a:extLst>
          </p:cNvPr>
          <p:cNvSpPr txBox="1"/>
          <p:nvPr/>
        </p:nvSpPr>
        <p:spPr>
          <a:xfrm>
            <a:off x="3540460" y="3556261"/>
            <a:ext cx="6573763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 이미지의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픽셀값을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128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대소비교하여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128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0(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검정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 //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&gt;=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128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255(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흰색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AutoShape 18">
            <a:extLst>
              <a:ext uri="{FF2B5EF4-FFF2-40B4-BE49-F238E27FC236}">
                <a16:creationId xmlns:a16="http://schemas.microsoft.com/office/drawing/2014/main" id="{73628A11-7423-7533-E149-6AAEB127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151" y="4216576"/>
            <a:ext cx="6784303" cy="127272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3566837" y="4334050"/>
            <a:ext cx="1924630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평균값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(AVG)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기준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3AABCC-79E2-8047-B1FA-12410F6C0226}"/>
              </a:ext>
            </a:extLst>
          </p:cNvPr>
          <p:cNvSpPr txBox="1"/>
          <p:nvPr/>
        </p:nvSpPr>
        <p:spPr>
          <a:xfrm>
            <a:off x="3540460" y="4821502"/>
            <a:ext cx="6573763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AVG =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 이미지의 전체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픽셀값에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대한 평균값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픽셀값과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대소비교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후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이분화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AutoShape 18">
            <a:extLst>
              <a:ext uri="{FF2B5EF4-FFF2-40B4-BE49-F238E27FC236}">
                <a16:creationId xmlns:a16="http://schemas.microsoft.com/office/drawing/2014/main" id="{73628A11-7423-7533-E149-6AAEB127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3466" y="5489301"/>
            <a:ext cx="6784303" cy="127272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2749152" y="5606775"/>
            <a:ext cx="1924630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중앙값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(MED)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기준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3AABCC-79E2-8047-B1FA-12410F6C0226}"/>
              </a:ext>
            </a:extLst>
          </p:cNvPr>
          <p:cNvSpPr txBox="1"/>
          <p:nvPr/>
        </p:nvSpPr>
        <p:spPr>
          <a:xfrm>
            <a:off x="2722775" y="6094227"/>
            <a:ext cx="6573763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MED </a:t>
            </a: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 이미지의 전체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픽셀값에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대한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중앙값 </a:t>
            </a:r>
            <a:r>
              <a:rPr lang="en-US" altLang="ko-KR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 </a:t>
            </a:r>
            <a:r>
              <a:rPr lang="ko-KR" altLang="en-US" sz="1400" b="1" u="sng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오름차순화</a:t>
            </a:r>
            <a:r>
              <a:rPr lang="ko-KR" altLang="en-US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후 </a:t>
            </a:r>
            <a:r>
              <a:rPr lang="en-US" altLang="ko-KR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MED</a:t>
            </a:r>
            <a:r>
              <a:rPr lang="ko-KR" altLang="en-US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찾기</a:t>
            </a:r>
            <a:r>
              <a:rPr lang="en-US" altLang="ko-KR" sz="1400" b="1" u="sng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u="sng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픽셀값과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대소비교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후 </a:t>
            </a:r>
            <a:r>
              <a:rPr lang="ko-KR" altLang="en-US" sz="14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픽셀값</a:t>
            </a:r>
            <a:r>
              <a:rPr lang="ko-KR" altLang="en-US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이분화</a:t>
            </a:r>
            <a:endParaRPr lang="en-US" altLang="ko-KR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763" y="3037086"/>
            <a:ext cx="2798152" cy="1179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763" y="4274977"/>
            <a:ext cx="2767786" cy="2241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오른쪽 화살표 81"/>
          <p:cNvSpPr/>
          <p:nvPr/>
        </p:nvSpPr>
        <p:spPr>
          <a:xfrm>
            <a:off x="8326377" y="3265916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8326376" y="4415748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13/31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6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흑백 이미지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11236694" cy="12209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1076752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픽셀값을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기준이 되는 값과 대소비교하여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0(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검정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또는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255(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흰색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으로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픽셀값이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이분화 되는 처리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0(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검정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 // 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&gt;=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기준값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255(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흰색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706922" y="305255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1080305" y="3103231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09520" y="323318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4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6430943" y="305255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6777949" y="3127940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6607164" y="3257898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30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1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48864" t="14316"/>
          <a:stretch/>
        </p:blipFill>
        <p:spPr>
          <a:xfrm>
            <a:off x="6417921" y="3672572"/>
            <a:ext cx="1157682" cy="15222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48637" t="13854"/>
          <a:stretch/>
        </p:blipFill>
        <p:spPr>
          <a:xfrm>
            <a:off x="706923" y="3671668"/>
            <a:ext cx="1183294" cy="1542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198" y="3695514"/>
            <a:ext cx="1146771" cy="15176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69" y="3677944"/>
            <a:ext cx="1149861" cy="15115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831" y="3677944"/>
            <a:ext cx="1146770" cy="15115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071452" y="3671668"/>
            <a:ext cx="1128879" cy="1495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200331" y="3671668"/>
            <a:ext cx="1144302" cy="1517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357731" y="3677836"/>
            <a:ext cx="1141218" cy="15051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87379" y="5306324"/>
            <a:ext cx="534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-&gt;    &lt;128    – AVG    –    MED&gt;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296097" y="5306324"/>
            <a:ext cx="534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-&gt;    &lt;128    – AVG    –    MED&gt;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6058034" y="2951335"/>
            <a:ext cx="45719" cy="38260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804056" y="6176953"/>
            <a:ext cx="4144648" cy="5232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기준이 되는 값이 무엇이냐에 따라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출력 이미지의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결과가 상이함을 알 수 있다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14/31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9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포스터라이징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11236694" cy="9496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107675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픽셀의 가질 수 있는 값의 범위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(0~255)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를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N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개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(ex.8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개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의 계급으로 나눈 뒤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해당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픽셀값이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속하는 계급에 따라 하나의 특정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픽셀값으로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변환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1" y="3307351"/>
            <a:ext cx="3479368" cy="1300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11568" y="4628856"/>
            <a:ext cx="3910191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G, B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채널도 또한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R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채널에서의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계급구분과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동일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391456" y="3044303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764839" y="3094984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594054" y="3224942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004051" y="3044303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9351057" y="3119693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180272" y="3249651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8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9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69" y="3711857"/>
            <a:ext cx="1517382" cy="19972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15" y="3710491"/>
            <a:ext cx="1493111" cy="198405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48864" t="14316"/>
          <a:stretch/>
        </p:blipFill>
        <p:spPr>
          <a:xfrm>
            <a:off x="8537131" y="3711857"/>
            <a:ext cx="1507843" cy="19826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rcRect l="48637" t="13854"/>
          <a:stretch/>
        </p:blipFill>
        <p:spPr>
          <a:xfrm>
            <a:off x="4873957" y="3700356"/>
            <a:ext cx="1549868" cy="2020206"/>
          </a:xfrm>
          <a:prstGeom prst="rect">
            <a:avLst/>
          </a:prstGeom>
        </p:spPr>
      </p:pic>
      <p:sp>
        <p:nvSpPr>
          <p:cNvPr id="55" name="오른쪽 화살표 54"/>
          <p:cNvSpPr/>
          <p:nvPr/>
        </p:nvSpPr>
        <p:spPr>
          <a:xfrm>
            <a:off x="6078803" y="5724899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9675276" y="5724899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flipH="1">
            <a:off x="8241400" y="2789501"/>
            <a:ext cx="45719" cy="38260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15/31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0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err="1" smtClean="0"/>
              <a:t>감마보정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11236694" cy="9820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107675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출력 이미지의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픽셀 값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* (1 /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감마값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</a:p>
          <a:p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감마값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(=r) &gt; 1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 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영상처리 후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픽셀값이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 감소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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어두워짐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  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감마값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(=r) &lt; 1  (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영상처리 후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)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픽셀값이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 증가 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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밝아짐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  <a:sym typeface="Wingdings" panose="05000000000000000000" pitchFamily="2" charset="2"/>
              </a:rPr>
              <a:t>.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F5FA6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02973" y="3849269"/>
            <a:ext cx="274539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감마보정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(IDD_DIALOG2)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371737" y="4796812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0" y="4387129"/>
            <a:ext cx="2202086" cy="17022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500334" y="6157593"/>
            <a:ext cx="1748036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감마 값을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입력받음</a:t>
            </a:r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35" y="4111505"/>
            <a:ext cx="1705824" cy="2249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18" y="4111505"/>
            <a:ext cx="1704707" cy="22498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l="48637" t="13854"/>
          <a:stretch/>
        </p:blipFill>
        <p:spPr>
          <a:xfrm>
            <a:off x="6010659" y="4111505"/>
            <a:ext cx="1726042" cy="224984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4304835" y="3437167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4678218" y="3487848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4507433" y="3617806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0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1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299847" y="3087738"/>
            <a:ext cx="3297716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cf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en-US" altLang="ko-KR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GrayScale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적용의 경우도 정상 동작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467086" y="6361348"/>
            <a:ext cx="4813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&lt;r = 1.5&gt;       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  &lt;r = 0.5&gt;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253" y="2217708"/>
            <a:ext cx="5041656" cy="1464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16/31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파라볼라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" y="1729353"/>
            <a:ext cx="2043935" cy="1374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9" y="3563141"/>
            <a:ext cx="5437671" cy="1255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39" y="5159592"/>
            <a:ext cx="5652873" cy="1160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5046785" y="4358463"/>
            <a:ext cx="1114425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CAP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7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5261987" y="5860095"/>
            <a:ext cx="1114425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CUP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328" y="3763712"/>
            <a:ext cx="3420417" cy="2286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745" y="3763712"/>
            <a:ext cx="1732482" cy="2286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945530" y="6050212"/>
            <a:ext cx="4813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  &lt;CAP&gt;       &lt;CUP&gt;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590499" y="3124662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9963882" y="3175343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793097" y="3305301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9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2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8585511" y="2731591"/>
            <a:ext cx="3297716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cf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en-US" altLang="ko-KR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GrayScale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적용의 경우도 정상 동작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662099" y="2137947"/>
                <a:ext cx="3856761" cy="8038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/>
                  <a:t> CAP:  output = 255 </a:t>
                </a:r>
                <a:r>
                  <a:rPr lang="ko-KR" altLang="en-US" dirty="0" smtClean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input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127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-1)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CUP:  output = -255</a:t>
                </a:r>
                <a:r>
                  <a:rPr lang="ko-KR" altLang="en-US" dirty="0" smtClean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input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127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-1)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+255</a:t>
                </a:r>
                <a:endParaRPr lang="ko-KR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99" y="2137947"/>
                <a:ext cx="3856761" cy="803810"/>
              </a:xfrm>
              <a:prstGeom prst="rect">
                <a:avLst/>
              </a:prstGeom>
              <a:blipFill>
                <a:blip r:embed="rId7"/>
                <a:stretch>
                  <a:fillRect l="-1577" t="-2239" r="-2997" b="-74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오른쪽 화살표 54"/>
          <p:cNvSpPr/>
          <p:nvPr/>
        </p:nvSpPr>
        <p:spPr>
          <a:xfrm rot="5400000">
            <a:off x="4102598" y="3064178"/>
            <a:ext cx="426447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17/31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3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6D04-99DC-D04A-E27C-10B12674F8E1}"/>
              </a:ext>
            </a:extLst>
          </p:cNvPr>
          <p:cNvSpPr txBox="1"/>
          <p:nvPr/>
        </p:nvSpPr>
        <p:spPr>
          <a:xfrm>
            <a:off x="4835278" y="1763156"/>
            <a:ext cx="2521443" cy="461665"/>
          </a:xfrm>
          <a:prstGeom prst="roundRect">
            <a:avLst/>
          </a:prstGeom>
          <a:solidFill>
            <a:srgbClr val="2481C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기하학적 처리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36434-22C4-13B8-26C5-44C5C7F649BA}"/>
              </a:ext>
            </a:extLst>
          </p:cNvPr>
          <p:cNvSpPr txBox="1"/>
          <p:nvPr/>
        </p:nvSpPr>
        <p:spPr>
          <a:xfrm>
            <a:off x="5421319" y="2856213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이동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6807060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대칭</a:t>
            </a:r>
            <a:endParaRPr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AF1D601F-188A-E3FF-F610-5DBCD3B59FC1}"/>
              </a:ext>
            </a:extLst>
          </p:cNvPr>
          <p:cNvSpPr/>
          <p:nvPr/>
        </p:nvSpPr>
        <p:spPr>
          <a:xfrm rot="16200000">
            <a:off x="5900673" y="-84297"/>
            <a:ext cx="320843" cy="5539440"/>
          </a:xfrm>
          <a:prstGeom prst="rightBracket">
            <a:avLst>
              <a:gd name="adj" fmla="val 0"/>
            </a:avLst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3291373" y="2537405"/>
            <a:ext cx="1371549" cy="328889"/>
            <a:chOff x="3173448" y="2427393"/>
            <a:chExt cx="1477890" cy="35894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592081-01E7-234C-9CE5-F0E79AA8D49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5999" y="2224821"/>
            <a:ext cx="0" cy="300182"/>
          </a:xfrm>
          <a:prstGeom prst="line">
            <a:avLst/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8197367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회전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2645659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축소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4033683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확대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6090600" y="2537405"/>
            <a:ext cx="1371549" cy="328889"/>
            <a:chOff x="3173448" y="2427393"/>
            <a:chExt cx="1477890" cy="35894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2645659" y="340736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일반 축소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7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2645659" y="394720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평균값으로 축소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9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2645659" y="448704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중앙값으로 축소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0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6807060" y="340736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상하 대칭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6807060" y="394720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좌우 대칭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0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6807059" y="448704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1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상화좌우</a:t>
            </a:r>
            <a:r>
              <a:rPr lang="ko-KR" altLang="en-US" sz="11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 대칭</a:t>
            </a:r>
            <a:endParaRPr lang="ko-KR" altLang="en-US" sz="1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2" y="5026884"/>
            <a:ext cx="2870540" cy="13475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59" y="5026884"/>
            <a:ext cx="2315560" cy="142496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18/31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5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화면 축소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8236005" cy="6485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78296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가로와 세로를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1/N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배로 축소하기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</a:p>
          <a:p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9" y="2378397"/>
            <a:ext cx="2870540" cy="13475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55" y="2967067"/>
            <a:ext cx="1965768" cy="11527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619398" y="2449957"/>
            <a:ext cx="5820282" cy="5232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축소 원리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이미지를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N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*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N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크기의 슬라이스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영역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으로 구분 후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                   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각 </a:t>
            </a:r>
            <a:r>
              <a:rPr lang="ko-KR" altLang="en-US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슬라이스에서 하나의 값만 도출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21619" y="4033908"/>
            <a:ext cx="274539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축소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(IDD_DIALOG2)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96" y="4571768"/>
            <a:ext cx="2202086" cy="1702270"/>
          </a:xfrm>
          <a:prstGeom prst="rect">
            <a:avLst/>
          </a:prstGeom>
        </p:spPr>
      </p:pic>
      <p:sp>
        <p:nvSpPr>
          <p:cNvPr id="38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5462289" y="3095183"/>
            <a:ext cx="1422088" cy="243544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일반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45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5462289" y="3385530"/>
            <a:ext cx="1422088" cy="243544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평균값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(AVG)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46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5462289" y="3686986"/>
            <a:ext cx="1422088" cy="243544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중앙값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(MED)</a:t>
            </a:r>
            <a:endParaRPr lang="ko-KR" altLang="en-US" sz="1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206" y="3065445"/>
            <a:ext cx="3375704" cy="93850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243" y="4119832"/>
            <a:ext cx="2487333" cy="259336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6912769" y="6091264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7286152" y="6141945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7115367" y="6271903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5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6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0895685" y="5627202"/>
            <a:ext cx="1181290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scale = 2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19/31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5EC665-E25F-69E9-A2B7-7AF2ADF0B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599" y="340423"/>
            <a:ext cx="11963397" cy="541338"/>
          </a:xfrm>
        </p:spPr>
        <p:txBody>
          <a:bodyPr/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MFC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를 활용한 이미지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프로세싱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23B3D9-892C-510E-1962-D1265DBAB1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25E9AE9-03F7-7E55-18BC-20B5348DAC72}"/>
              </a:ext>
            </a:extLst>
          </p:cNvPr>
          <p:cNvGrpSpPr/>
          <p:nvPr/>
        </p:nvGrpSpPr>
        <p:grpSpPr>
          <a:xfrm>
            <a:off x="710740" y="2101505"/>
            <a:ext cx="11026953" cy="4052117"/>
            <a:chOff x="710740" y="1911005"/>
            <a:chExt cx="11026953" cy="405211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79CCD4F-6343-7989-1D0A-5404C5A745FD}"/>
                </a:ext>
              </a:extLst>
            </p:cNvPr>
            <p:cNvCxnSpPr>
              <a:cxnSpLocks/>
              <a:endCxn id="16" idx="5"/>
            </p:cNvCxnSpPr>
            <p:nvPr/>
          </p:nvCxnSpPr>
          <p:spPr>
            <a:xfrm>
              <a:off x="765078" y="2104401"/>
              <a:ext cx="0" cy="3670917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D9D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42F51B-88CE-1F85-0A37-9818FD165D02}"/>
                </a:ext>
              </a:extLst>
            </p:cNvPr>
            <p:cNvSpPr txBox="1"/>
            <p:nvPr/>
          </p:nvSpPr>
          <p:spPr>
            <a:xfrm>
              <a:off x="2600105" y="1911005"/>
              <a:ext cx="9137587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>
                <a:lnSpc>
                  <a:spcPct val="140000"/>
                </a:lnSpc>
                <a:spcBef>
                  <a:spcPts val="600"/>
                </a:spcBef>
                <a:buClr>
                  <a:srgbClr val="057AC7"/>
                </a:buClr>
                <a:buSzPct val="90000"/>
              </a:pP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프로젝트 개요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								- p.3</a:t>
              </a:r>
              <a:endPara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4E2148-3EB4-8CA5-9D17-69D455BF3DDB}"/>
                </a:ext>
              </a:extLst>
            </p:cNvPr>
            <p:cNvSpPr txBox="1"/>
            <p:nvPr/>
          </p:nvSpPr>
          <p:spPr>
            <a:xfrm>
              <a:off x="2600104" y="2804002"/>
              <a:ext cx="9137589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latinLnBrk="0">
                <a:lnSpc>
                  <a:spcPct val="140000"/>
                </a:lnSpc>
                <a:spcBef>
                  <a:spcPts val="600"/>
                </a:spcBef>
                <a:buClr>
                  <a:srgbClr val="057AC7"/>
                </a:buClr>
                <a:buSzPct val="90000"/>
              </a:pPr>
              <a:r>
                <a:rPr lang="ko-KR" altLang="en-US" dirty="0"/>
                <a:t>영상처리 </a:t>
              </a:r>
              <a:r>
                <a:rPr lang="ko-KR" altLang="en-US" dirty="0" smtClean="0"/>
                <a:t>알고리즘 </a:t>
              </a:r>
              <a:r>
                <a:rPr lang="en-US" altLang="ko-KR" dirty="0" smtClean="0"/>
                <a:t>- </a:t>
              </a:r>
              <a:r>
                <a:rPr lang="ko-KR" altLang="en-US" dirty="0" smtClean="0"/>
                <a:t> </a:t>
              </a:r>
              <a:r>
                <a:rPr lang="ko-KR" altLang="en-US" dirty="0" err="1" smtClean="0"/>
                <a:t>화소점</a:t>
              </a:r>
              <a:r>
                <a:rPr lang="ko-KR" altLang="en-US" dirty="0" smtClean="0"/>
                <a:t> 처리</a:t>
              </a:r>
              <a:r>
                <a:rPr lang="en-US" altLang="ko-KR" dirty="0" smtClean="0"/>
                <a:t>						- p.8</a:t>
              </a:r>
              <a:endPara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E0B877-0F95-2BD9-DE2F-E9D483C02074}"/>
                </a:ext>
              </a:extLst>
            </p:cNvPr>
            <p:cNvSpPr txBox="1"/>
            <p:nvPr/>
          </p:nvSpPr>
          <p:spPr>
            <a:xfrm>
              <a:off x="2600104" y="3696999"/>
              <a:ext cx="9137589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latinLnBrk="0">
                <a:lnSpc>
                  <a:spcPct val="140000"/>
                </a:lnSpc>
                <a:spcBef>
                  <a:spcPts val="600"/>
                </a:spcBef>
                <a:buClr>
                  <a:srgbClr val="057AC7"/>
                </a:buClr>
                <a:buSzPct val="90000"/>
              </a:pP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영상처리 알고리즘 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– </a:t>
              </a: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기하학적 처리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						- p.18</a:t>
              </a:r>
              <a:endPara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AEC0B-BC82-1E28-CB62-F9E3F6FC9FBC}"/>
                </a:ext>
              </a:extLst>
            </p:cNvPr>
            <p:cNvSpPr txBox="1"/>
            <p:nvPr/>
          </p:nvSpPr>
          <p:spPr>
            <a:xfrm>
              <a:off x="2600104" y="4589996"/>
              <a:ext cx="9137589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latinLnBrk="0">
                <a:lnSpc>
                  <a:spcPct val="140000"/>
                </a:lnSpc>
                <a:spcBef>
                  <a:spcPts val="600"/>
                </a:spcBef>
                <a:buClr>
                  <a:srgbClr val="057AC7"/>
                </a:buClr>
                <a:buSzPct val="90000"/>
              </a:pP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영상처리 알고리즘</a:t>
              </a:r>
              <a:r>
                <a:rPr lang="en-US" altLang="ko-KR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 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– </a:t>
              </a:r>
              <a:r>
                <a:rPr lang="ko-KR" altLang="en-US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화소영역</a:t>
              </a: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 처리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						- p.24</a:t>
              </a:r>
              <a:endPara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6582F9-9CC4-20DF-9496-526AF174D780}"/>
                </a:ext>
              </a:extLst>
            </p:cNvPr>
            <p:cNvSpPr txBox="1"/>
            <p:nvPr/>
          </p:nvSpPr>
          <p:spPr>
            <a:xfrm>
              <a:off x="2600104" y="5482991"/>
              <a:ext cx="9137589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latinLnBrk="0">
                <a:lnSpc>
                  <a:spcPct val="140000"/>
                </a:lnSpc>
                <a:spcBef>
                  <a:spcPts val="600"/>
                </a:spcBef>
                <a:buClr>
                  <a:srgbClr val="057AC7"/>
                </a:buClr>
                <a:buSzPct val="90000"/>
              </a:pPr>
              <a:r>
                <a:rPr lang="ko-KR" altLang="en-US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마무리</a:t>
              </a:r>
              <a:r>
                <a:rPr lang="en-US" altLang="ko-KR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G마켓 산스 TTF Medium" panose="02000000000000000000" pitchFamily="2" charset="-127"/>
                </a:rPr>
                <a:t>									- p.31</a:t>
              </a:r>
              <a:endPara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F29562-41DC-57CF-017A-F46F5EF046CE}"/>
                </a:ext>
              </a:extLst>
            </p:cNvPr>
            <p:cNvGrpSpPr/>
            <p:nvPr/>
          </p:nvGrpSpPr>
          <p:grpSpPr>
            <a:xfrm>
              <a:off x="710740" y="5531550"/>
              <a:ext cx="1830030" cy="410690"/>
              <a:chOff x="710740" y="5531550"/>
              <a:chExt cx="1830030" cy="41069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ADDC2B-8B3A-0018-783A-F424413EAE52}"/>
                  </a:ext>
                </a:extLst>
              </p:cNvPr>
              <p:cNvSpPr/>
              <p:nvPr/>
            </p:nvSpPr>
            <p:spPr>
              <a:xfrm>
                <a:off x="929840" y="5531550"/>
                <a:ext cx="1610930" cy="4106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rtlCol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ko-KR" dirty="0" smtClean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Times New Roman"/>
                  </a:rPr>
                  <a:t>5</a:t>
                </a:r>
                <a:endParaRPr lang="ko-KR" altLang="en-US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Times New Roman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2FD30CC-A242-9563-F4CD-7931F8BA744E}"/>
                  </a:ext>
                </a:extLst>
              </p:cNvPr>
              <p:cNvSpPr/>
              <p:nvPr/>
            </p:nvSpPr>
            <p:spPr>
              <a:xfrm>
                <a:off x="710740" y="5682557"/>
                <a:ext cx="108676" cy="108676"/>
              </a:xfrm>
              <a:prstGeom prst="ellipse">
                <a:avLst/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62A0DD"/>
                    </a:gs>
                    <a:gs pos="100000">
                      <a:srgbClr val="396CB1"/>
                    </a:gs>
                  </a:gsLst>
                  <a:lin ang="5400000" scaled="1"/>
                </a:gradFill>
              </a:ln>
              <a:effectLst>
                <a:outerShdw blurRad="50800" dist="12700" dir="5400000" sx="99000" sy="99000" algn="t" rotWithShape="0">
                  <a:srgbClr val="006BB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68695BA-571C-7FF0-AC2E-C13D6964E1AD}"/>
                </a:ext>
              </a:extLst>
            </p:cNvPr>
            <p:cNvGrpSpPr/>
            <p:nvPr/>
          </p:nvGrpSpPr>
          <p:grpSpPr>
            <a:xfrm>
              <a:off x="710740" y="4636173"/>
              <a:ext cx="1830030" cy="410690"/>
              <a:chOff x="710740" y="4436064"/>
              <a:chExt cx="1830030" cy="410690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05DDF82C-9147-55C1-273E-9533829186E6}"/>
                  </a:ext>
                </a:extLst>
              </p:cNvPr>
              <p:cNvSpPr/>
              <p:nvPr/>
            </p:nvSpPr>
            <p:spPr>
              <a:xfrm>
                <a:off x="929840" y="4436064"/>
                <a:ext cx="1610930" cy="4106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rtlCol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ko-KR" dirty="0" smtClean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Times New Roman"/>
                  </a:rPr>
                  <a:t>4</a:t>
                </a:r>
                <a:endParaRPr lang="ko-KR" altLang="en-US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Times New Roman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A85F3B1-D504-4E06-98DE-3D798AFA42BB}"/>
                  </a:ext>
                </a:extLst>
              </p:cNvPr>
              <p:cNvSpPr/>
              <p:nvPr/>
            </p:nvSpPr>
            <p:spPr>
              <a:xfrm>
                <a:off x="710740" y="4587071"/>
                <a:ext cx="108676" cy="108676"/>
              </a:xfrm>
              <a:prstGeom prst="ellipse">
                <a:avLst/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62A0DD"/>
                    </a:gs>
                    <a:gs pos="100000">
                      <a:srgbClr val="396CB1"/>
                    </a:gs>
                  </a:gsLst>
                  <a:lin ang="5400000" scaled="1"/>
                </a:gradFill>
              </a:ln>
              <a:effectLst>
                <a:outerShdw blurRad="50800" dist="12700" dir="5400000" sx="99000" sy="99000" algn="t" rotWithShape="0">
                  <a:srgbClr val="006BB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476B9AD-48AE-3CD6-A8AC-7CB30954DE50}"/>
                </a:ext>
              </a:extLst>
            </p:cNvPr>
            <p:cNvGrpSpPr/>
            <p:nvPr/>
          </p:nvGrpSpPr>
          <p:grpSpPr>
            <a:xfrm>
              <a:off x="710740" y="3740795"/>
              <a:ext cx="1830030" cy="410690"/>
              <a:chOff x="710740" y="3607389"/>
              <a:chExt cx="1830030" cy="41069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94B5CF3-8C28-80E7-74A0-7480A499685A}"/>
                  </a:ext>
                </a:extLst>
              </p:cNvPr>
              <p:cNvSpPr/>
              <p:nvPr/>
            </p:nvSpPr>
            <p:spPr>
              <a:xfrm>
                <a:off x="929840" y="3607389"/>
                <a:ext cx="1610930" cy="4106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rtlCol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ko-KR" dirty="0" smtClean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Times New Roman"/>
                  </a:rPr>
                  <a:t>3</a:t>
                </a:r>
                <a:endParaRPr lang="ko-KR" altLang="en-US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Times New Roman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FF21EC3-13E4-5054-5B54-0DF0A49D0337}"/>
                  </a:ext>
                </a:extLst>
              </p:cNvPr>
              <p:cNvSpPr/>
              <p:nvPr/>
            </p:nvSpPr>
            <p:spPr>
              <a:xfrm>
                <a:off x="710740" y="3758396"/>
                <a:ext cx="108676" cy="108676"/>
              </a:xfrm>
              <a:prstGeom prst="ellipse">
                <a:avLst/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62A0DD"/>
                    </a:gs>
                    <a:gs pos="100000">
                      <a:srgbClr val="396CB1"/>
                    </a:gs>
                  </a:gsLst>
                  <a:lin ang="5400000" scaled="1"/>
                </a:gradFill>
              </a:ln>
              <a:effectLst>
                <a:outerShdw blurRad="50800" dist="12700" dir="5400000" sx="99000" sy="99000" algn="t" rotWithShape="0">
                  <a:srgbClr val="006BB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D193EBD-B143-9E65-1A69-DE8AC6C4DEDA}"/>
                </a:ext>
              </a:extLst>
            </p:cNvPr>
            <p:cNvGrpSpPr/>
            <p:nvPr/>
          </p:nvGrpSpPr>
          <p:grpSpPr>
            <a:xfrm>
              <a:off x="710740" y="2845417"/>
              <a:ext cx="1830030" cy="410690"/>
              <a:chOff x="710740" y="2778714"/>
              <a:chExt cx="1830030" cy="41069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D460A2CE-A7CC-D958-8A4A-B8FD32DF1169}"/>
                  </a:ext>
                </a:extLst>
              </p:cNvPr>
              <p:cNvSpPr/>
              <p:nvPr/>
            </p:nvSpPr>
            <p:spPr>
              <a:xfrm>
                <a:off x="929840" y="2778714"/>
                <a:ext cx="1610930" cy="4106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rtlCol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ko-KR" dirty="0" smtClean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Times New Roman"/>
                  </a:rPr>
                  <a:t>2</a:t>
                </a:r>
                <a:endParaRPr lang="ko-KR" altLang="en-US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Times New Roman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9423793-6032-FF6D-AA18-91F3596B37B0}"/>
                  </a:ext>
                </a:extLst>
              </p:cNvPr>
              <p:cNvSpPr/>
              <p:nvPr/>
            </p:nvSpPr>
            <p:spPr>
              <a:xfrm>
                <a:off x="710740" y="2929721"/>
                <a:ext cx="108676" cy="108676"/>
              </a:xfrm>
              <a:prstGeom prst="ellipse">
                <a:avLst/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62A0DD"/>
                    </a:gs>
                    <a:gs pos="100000">
                      <a:srgbClr val="396CB1"/>
                    </a:gs>
                  </a:gsLst>
                  <a:lin ang="5400000" scaled="1"/>
                </a:gradFill>
              </a:ln>
              <a:effectLst>
                <a:outerShdw blurRad="50800" dist="12700" dir="5400000" sx="99000" sy="99000" algn="t" rotWithShape="0">
                  <a:srgbClr val="006BB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84B36-E256-C1E3-8680-7C50D9469D9A}"/>
                </a:ext>
              </a:extLst>
            </p:cNvPr>
            <p:cNvGrpSpPr/>
            <p:nvPr/>
          </p:nvGrpSpPr>
          <p:grpSpPr>
            <a:xfrm>
              <a:off x="710740" y="1950039"/>
              <a:ext cx="1830030" cy="410690"/>
              <a:chOff x="710740" y="1950039"/>
              <a:chExt cx="1830030" cy="41069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C20650B-B475-EDD1-E5D0-7BB993B1A267}"/>
                  </a:ext>
                </a:extLst>
              </p:cNvPr>
              <p:cNvSpPr/>
              <p:nvPr/>
            </p:nvSpPr>
            <p:spPr>
              <a:xfrm>
                <a:off x="929840" y="1950039"/>
                <a:ext cx="1610930" cy="4106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rtlCol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ko-KR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Times New Roman"/>
                  </a:rPr>
                  <a:t>1</a:t>
                </a:r>
                <a:endParaRPr lang="ko-KR" altLang="en-US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Times New Roman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648C10E-CB5C-65B2-F304-7A6189B5383C}"/>
                  </a:ext>
                </a:extLst>
              </p:cNvPr>
              <p:cNvSpPr/>
              <p:nvPr/>
            </p:nvSpPr>
            <p:spPr>
              <a:xfrm>
                <a:off x="710740" y="2101046"/>
                <a:ext cx="108676" cy="108676"/>
              </a:xfrm>
              <a:prstGeom prst="ellipse">
                <a:avLst/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62A0DD"/>
                    </a:gs>
                    <a:gs pos="100000">
                      <a:srgbClr val="396CB1"/>
                    </a:gs>
                  </a:gsLst>
                  <a:lin ang="5400000" scaled="1"/>
                </a:gradFill>
              </a:ln>
              <a:effectLst>
                <a:outerShdw blurRad="50800" dist="12700" dir="5400000" sx="99000" sy="99000" algn="t" rotWithShape="0">
                  <a:srgbClr val="006BB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화면 확대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8236005" cy="6485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78296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가로와 세로를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N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배로 확대하기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</a:p>
          <a:p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15547" y="4840113"/>
            <a:ext cx="5820282" cy="5232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확대 원리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하나의 픽셀에 해당하는 값은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                   N*N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크기의 슬라이스의 모든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픽셀값에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동일하게 적용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47151" y="2387821"/>
            <a:ext cx="2745397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확대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(IDD_DIALOG2)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28" y="2925681"/>
            <a:ext cx="2202086" cy="170227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7552324" y="248547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7925707" y="2536151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7754922" y="266610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5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6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9912231" y="2677037"/>
            <a:ext cx="1181290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If) scale = 2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62" y="5424116"/>
            <a:ext cx="3369357" cy="1322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4" y="5467423"/>
            <a:ext cx="1932780" cy="11148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324" y="3008104"/>
            <a:ext cx="4465602" cy="325287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20/31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화면 이동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4"/>
            <a:ext cx="11611094" cy="7912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 크기와 동일한 이미지 크기 내에서 입력 받은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이동량에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따라 원본 이미지의 픽셀을 이동시킴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상하좌우 방향으로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79760" y="2593272"/>
            <a:ext cx="2917355" cy="301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이동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(IDD_DIALOG3)</a:t>
            </a:r>
          </a:p>
          <a:p>
            <a:pPr algn="ctr"/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2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2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2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3858415" y="2493896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4231798" y="2544577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4061013" y="2674535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5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6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2" y="3133796"/>
            <a:ext cx="2868116" cy="2345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2" y="5767844"/>
            <a:ext cx="3924745" cy="3333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60" y="6101220"/>
            <a:ext cx="4218262" cy="7499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43" y="2461952"/>
            <a:ext cx="5290557" cy="21992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02" y="4661250"/>
            <a:ext cx="5228038" cy="2144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9472614" y="2670693"/>
            <a:ext cx="2071685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결론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우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:60,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아래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150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9472614" y="4839963"/>
            <a:ext cx="2071685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결론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우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:50,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아래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50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21/31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4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화면 대칭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4"/>
            <a:ext cx="11611094" cy="7912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반전 방향에 따라 원본이미지에서의 특정 위치의 픽셀을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미러링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반전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한 위치로 재배치 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06832" y="2525454"/>
            <a:ext cx="1093086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상하 대칭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2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130911" y="2522894"/>
            <a:ext cx="1097146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좌우 대칭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3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7813520" y="2522894"/>
            <a:ext cx="1497532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상하좌우 대칭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7" y="3071315"/>
            <a:ext cx="3583201" cy="1171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2" y="4353484"/>
            <a:ext cx="3282700" cy="2158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11" y="3063120"/>
            <a:ext cx="3306282" cy="867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520" y="3063120"/>
            <a:ext cx="4024018" cy="916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4" y="4339686"/>
            <a:ext cx="3270084" cy="21726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861" y="4353484"/>
            <a:ext cx="3264786" cy="21647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366" y="125122"/>
            <a:ext cx="2315560" cy="14249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22/31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기하학적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화면 회전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4"/>
            <a:ext cx="11611094" cy="7912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 크기와 동일한 이미지 크기 내에서 입력 받은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각도에 </a:t>
            </a:r>
            <a:r>
              <a:rPr lang="ko-KR" altLang="en-US" sz="2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따라 원본 이미지의 픽셀을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회전시킴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시계방향으로</a:t>
            </a:r>
            <a:r>
              <a:rPr lang="en-US" altLang="ko-KR" sz="2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2" y="3271244"/>
            <a:ext cx="6009474" cy="2942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2" y="2981519"/>
            <a:ext cx="2934245" cy="215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06832" y="2528813"/>
            <a:ext cx="5357548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입력받은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각도를 라디안으로 변환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라디안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각도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*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원주율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/ 180)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08" y="3623229"/>
            <a:ext cx="4712677" cy="223852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612057" y="3046108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9985440" y="3096789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814655" y="3226747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23/31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69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6D04-99DC-D04A-E27C-10B12674F8E1}"/>
              </a:ext>
            </a:extLst>
          </p:cNvPr>
          <p:cNvSpPr txBox="1"/>
          <p:nvPr/>
        </p:nvSpPr>
        <p:spPr>
          <a:xfrm>
            <a:off x="4835278" y="1763156"/>
            <a:ext cx="2521443" cy="461665"/>
          </a:xfrm>
          <a:prstGeom prst="roundRect">
            <a:avLst/>
          </a:prstGeom>
          <a:solidFill>
            <a:srgbClr val="2481C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화소영역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 처리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36434-22C4-13B8-26C5-44C5C7F649BA}"/>
              </a:ext>
            </a:extLst>
          </p:cNvPr>
          <p:cNvSpPr txBox="1"/>
          <p:nvPr/>
        </p:nvSpPr>
        <p:spPr>
          <a:xfrm>
            <a:off x="5421319" y="2856213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경계선 검출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AF1D601F-188A-E3FF-F610-5DBCD3B59FC1}"/>
              </a:ext>
            </a:extLst>
          </p:cNvPr>
          <p:cNvSpPr/>
          <p:nvPr/>
        </p:nvSpPr>
        <p:spPr>
          <a:xfrm rot="16200000">
            <a:off x="4533265" y="1283111"/>
            <a:ext cx="320843" cy="2804624"/>
          </a:xfrm>
          <a:prstGeom prst="rightBracket">
            <a:avLst>
              <a:gd name="adj" fmla="val 0"/>
            </a:avLst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3291373" y="2537405"/>
            <a:ext cx="1371549" cy="328889"/>
            <a:chOff x="3173448" y="2427393"/>
            <a:chExt cx="1477890" cy="35894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592081-01E7-234C-9CE5-F0E79AA8D49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5999" y="2224821"/>
            <a:ext cx="0" cy="300182"/>
          </a:xfrm>
          <a:prstGeom prst="line">
            <a:avLst/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2645659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엠보싱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4033683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블러링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4033683" y="340736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3X3 </a:t>
            </a:r>
            <a:r>
              <a:rPr lang="ko-KR" altLang="en-US" sz="1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블러링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7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4033683" y="394720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5X5 </a:t>
            </a:r>
            <a:r>
              <a:rPr lang="ko-KR" altLang="en-US" sz="1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블러링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0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77636" y="3407364"/>
            <a:ext cx="1494664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수직 경계선 검출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77636" y="3947204"/>
            <a:ext cx="1494664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수평 경계선 검출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0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77635" y="4487044"/>
            <a:ext cx="1494665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1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유사 연산자</a:t>
            </a:r>
            <a:endParaRPr lang="en-US" altLang="ko-KR" sz="11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6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7007732" y="3407364"/>
            <a:ext cx="1494664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차 연산자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7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7007732" y="3947204"/>
            <a:ext cx="1494664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LOG </a:t>
            </a: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연산자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8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7007731" y="4487044"/>
            <a:ext cx="1494665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1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DOG </a:t>
            </a:r>
            <a:r>
              <a:rPr lang="ko-KR" altLang="en-US" sz="11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연산자</a:t>
            </a:r>
            <a:endParaRPr lang="en-US" altLang="ko-KR" sz="11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710" y="4557382"/>
            <a:ext cx="2868568" cy="1236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166" y="4127535"/>
            <a:ext cx="2813042" cy="2096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24/31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1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err="1" smtClean="0"/>
              <a:t>엠보싱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4"/>
            <a:ext cx="11611094" cy="7912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 영상을 양각 형태로 보이게 하는 기술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 3by3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엠보싱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마스크를 이용해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합성곱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연산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0" y="2663184"/>
            <a:ext cx="3646422" cy="663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0" y="3453834"/>
            <a:ext cx="3859824" cy="25295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3" y="3810367"/>
            <a:ext cx="3908181" cy="26195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224036" y="3276167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9597419" y="3326848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426634" y="3456806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6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25/31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err="1" smtClean="0"/>
              <a:t>블러링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4"/>
            <a:ext cx="11611094" cy="7912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NbyN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블러링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마스크 사용 시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마스크의 모든 계수는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1/N*N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이며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이미지의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픽셀값을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낮추는 효과를 보임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6053503" y="2502557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6426886" y="2553238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6256101" y="2683196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6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2" y="2504265"/>
            <a:ext cx="1956112" cy="84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1" y="3929297"/>
            <a:ext cx="2353953" cy="852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4" y="5381111"/>
            <a:ext cx="2450668" cy="882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228" y="5060662"/>
            <a:ext cx="4139712" cy="1619421"/>
          </a:xfrm>
          <a:prstGeom prst="rect">
            <a:avLst/>
          </a:prstGeom>
        </p:spPr>
      </p:pic>
      <p:sp>
        <p:nvSpPr>
          <p:cNvPr id="19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06831" y="3391765"/>
            <a:ext cx="130667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3X3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블러링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1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06831" y="4886152"/>
            <a:ext cx="1311527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5</a:t>
            </a: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X5 </a:t>
            </a:r>
            <a:r>
              <a:rPr lang="ko-KR" altLang="en-US" sz="1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블러링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503" y="3121792"/>
            <a:ext cx="3617967" cy="24005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470" y="3096279"/>
            <a:ext cx="1811439" cy="24005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6210297" y="5522316"/>
            <a:ext cx="5321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&lt;3X3</a:t>
            </a:r>
            <a:r>
              <a:rPr lang="ko-KR" altLang="en-US" sz="20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블러링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&lt;5X5</a:t>
            </a:r>
            <a:r>
              <a:rPr lang="ko-KR" altLang="en-US" sz="20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블러링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334554" y="5955846"/>
            <a:ext cx="4683372" cy="3077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3X3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블러링보다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5X5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블러링의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효과가 더욱 큼을 확인 가능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26/31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0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경계선 검출 中 수직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수평 경계선 검출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3"/>
            <a:ext cx="11611094" cy="561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수직방향 또는 수평방향의 경계선의 검출에 우수한 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3by3 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마스크를 활용한 </a:t>
            </a:r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합성곱</a:t>
            </a:r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연산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725198" y="2247094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10098581" y="2297775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927796" y="2427733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6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668715" y="6190731"/>
            <a:ext cx="7409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   &lt;cf.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   &lt;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수직 경계선 검출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&lt;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수평 경계선 검출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2" y="2468970"/>
            <a:ext cx="2116560" cy="1577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18" y="2807381"/>
            <a:ext cx="5033321" cy="33578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639" y="2798702"/>
            <a:ext cx="2535193" cy="3366516"/>
          </a:xfrm>
          <a:prstGeom prst="rect">
            <a:avLst/>
          </a:prstGeom>
        </p:spPr>
      </p:pic>
      <p:sp>
        <p:nvSpPr>
          <p:cNvPr id="29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06831" y="4131438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수직 경계선 검출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406831" y="5334190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수평 경계선 검출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32" y="4591154"/>
            <a:ext cx="3750777" cy="566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01" y="5869195"/>
            <a:ext cx="3782398" cy="39060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27/31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3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경계선 검출 中 유사 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 연산자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592623"/>
            <a:ext cx="11611094" cy="10503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665469"/>
            <a:ext cx="111707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유사 연산자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: 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특정 픽셀의 값과 이를 둘러싸는 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8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개의 픽셀의 값과의 차이의 최대값을</a:t>
            </a:r>
            <a:endParaRPr lang="en-US" altLang="ko-KR" sz="20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2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               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후의 </a:t>
            </a:r>
            <a:r>
              <a:rPr lang="ko-KR" altLang="en-US" sz="20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픽셀값으로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택함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</a:p>
          <a:p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차 연산자 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기존 유사 연산자에서의 각 픽셀 당 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8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번 연산을 </a:t>
            </a:r>
            <a:r>
              <a:rPr lang="en-US" altLang="ko-KR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4</a:t>
            </a:r>
            <a:r>
              <a:rPr lang="ko-KR" altLang="en-US" sz="20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번의 연산으로 절약</a:t>
            </a:r>
            <a:endParaRPr lang="en-US" altLang="ko-KR" sz="20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4819091" y="2656562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192474" y="2707243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021689" y="2837201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6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37" y="88087"/>
            <a:ext cx="2116560" cy="1577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345285" y="2887272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유사 연산자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8157213" y="2846035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차 연산자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2471457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5" y="3460795"/>
            <a:ext cx="3584877" cy="19737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28" y="3353604"/>
            <a:ext cx="4035672" cy="34696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49592"/>
          <a:stretch/>
        </p:blipFill>
        <p:spPr>
          <a:xfrm>
            <a:off x="3807430" y="3211543"/>
            <a:ext cx="2259959" cy="29504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230" y="3211543"/>
            <a:ext cx="2220523" cy="29606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264841" y="6202196"/>
            <a:ext cx="3488777" cy="5232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유사 연산자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&lt;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우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차 연산자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</a:p>
          <a:p>
            <a:pPr algn="ctr"/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미미한 차이가 있음을 확인할 수 있음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28/31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경계선 검출 中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LOG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연산자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, DOG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연산자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5047692" y="1944075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5421075" y="1994756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5250290" y="2124714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26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37" y="88087"/>
            <a:ext cx="2116560" cy="1577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345285" y="1916151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LOG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연산자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A4B8B38-324F-0EC1-2F0D-C21AAA568FC4}"/>
              </a:ext>
            </a:extLst>
          </p:cNvPr>
          <p:cNvSpPr/>
          <p:nvPr/>
        </p:nvSpPr>
        <p:spPr>
          <a:xfrm>
            <a:off x="345285" y="3240539"/>
            <a:ext cx="1747284" cy="459716"/>
          </a:xfrm>
          <a:prstGeom prst="roundRect">
            <a:avLst>
              <a:gd name="adj" fmla="val 50000"/>
            </a:avLst>
          </a:prstGeom>
          <a:solidFill>
            <a:srgbClr val="006BBB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DOG </a:t>
            </a: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연산자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677509" y="5764992"/>
            <a:ext cx="7271238" cy="5232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LOG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연산자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&lt;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우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DOG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연산자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</a:p>
          <a:p>
            <a:pPr algn="ctr"/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=&gt;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둘 다 우수하나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 DOG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연산에서는 매우 우수한 결과이미지를 도출함을 확인할 수 있음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6" y="2436021"/>
            <a:ext cx="4200338" cy="744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02" y="3813928"/>
            <a:ext cx="4582573" cy="960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89" y="2535309"/>
            <a:ext cx="2407383" cy="3164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072" y="2535310"/>
            <a:ext cx="2380344" cy="31608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29/31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53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945156" y="2918809"/>
            <a:ext cx="88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OpenCV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없이 구현한 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C++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프로그래밍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AE9B6-6151-4B8D-A701-3BA7CA9EBB7F}"/>
              </a:ext>
            </a:extLst>
          </p:cNvPr>
          <p:cNvSpPr txBox="1"/>
          <p:nvPr/>
        </p:nvSpPr>
        <p:spPr>
          <a:xfrm>
            <a:off x="2083394" y="1327390"/>
            <a:ext cx="80215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MFC</a:t>
            </a:r>
            <a:r>
              <a:rPr lang="ko-KR" altLang="en-US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를 활용한 이미지 </a:t>
            </a:r>
            <a:r>
              <a:rPr lang="ko-KR" altLang="en-US" sz="4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프로세싱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1603953" y="3002667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137C72E1-0D51-4FA9-AA8F-3F887BF7D7DF}"/>
              </a:ext>
            </a:extLst>
          </p:cNvPr>
          <p:cNvSpPr/>
          <p:nvPr/>
        </p:nvSpPr>
        <p:spPr>
          <a:xfrm>
            <a:off x="2077938" y="1252378"/>
            <a:ext cx="247650" cy="1017999"/>
          </a:xfrm>
          <a:prstGeom prst="leftBracket">
            <a:avLst>
              <a:gd name="adj" fmla="val 0"/>
            </a:avLst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D00DF785-6E5A-46D3-A762-9AD6B774187F}"/>
              </a:ext>
            </a:extLst>
          </p:cNvPr>
          <p:cNvSpPr/>
          <p:nvPr/>
        </p:nvSpPr>
        <p:spPr>
          <a:xfrm flipH="1">
            <a:off x="9821720" y="1252378"/>
            <a:ext cx="247650" cy="1017999"/>
          </a:xfrm>
          <a:prstGeom prst="leftBracket">
            <a:avLst>
              <a:gd name="adj" fmla="val 0"/>
            </a:avLst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0391-3374-7F60-3001-E2A57BD2DFC3}"/>
              </a:ext>
            </a:extLst>
          </p:cNvPr>
          <p:cNvSpPr txBox="1"/>
          <p:nvPr/>
        </p:nvSpPr>
        <p:spPr>
          <a:xfrm>
            <a:off x="3048000" y="715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프로젝트 개요</a:t>
            </a:r>
            <a:endParaRPr lang="ko-KR" altLang="en-US" sz="18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945156" y="3560373"/>
            <a:ext cx="88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C</a:t>
            </a:r>
            <a:r>
              <a:rPr lang="ko-KR" altLang="en-US" sz="20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언어로 구현한 다양한 영상처리 알고리즘의 활용</a:t>
            </a:r>
            <a:endParaRPr lang="en-US" altLang="ko-KR" sz="20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1603953" y="3644231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945156" y="4201937"/>
            <a:ext cx="88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MFC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를 활용한 </a:t>
            </a:r>
            <a:r>
              <a:rPr lang="en-US" altLang="ko-KR" sz="20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GrayScale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 Color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이미지의 </a:t>
            </a:r>
            <a:r>
              <a:rPr lang="ko-KR" altLang="en-US" sz="20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프로세싱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프로젝트</a:t>
            </a:r>
            <a:endParaRPr lang="en-US" altLang="ko-KR" sz="20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1603953" y="4285795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996297" y="5012503"/>
            <a:ext cx="882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프로젝트 개발환경</a:t>
            </a:r>
            <a:endParaRPr lang="en-US" altLang="ko-KR" sz="20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095664" y="2537629"/>
            <a:ext cx="1189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목표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829183" y="5485889"/>
            <a:ext cx="8825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OS : Windows10           IDE(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통합개발환경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) : Visual Studio 2022 – MFC 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앱</a:t>
            </a:r>
            <a:endParaRPr lang="en-US" altLang="ko-KR" sz="20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sz="20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Language : C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언어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 MFC(C++)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1600482" y="5571031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4438006" y="5591426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6B09959-F726-4EEA-B0F7-63F39D3054D6}"/>
              </a:ext>
            </a:extLst>
          </p:cNvPr>
          <p:cNvGrpSpPr/>
          <p:nvPr/>
        </p:nvGrpSpPr>
        <p:grpSpPr>
          <a:xfrm>
            <a:off x="1600482" y="5892417"/>
            <a:ext cx="228701" cy="231108"/>
            <a:chOff x="506942" y="996451"/>
            <a:chExt cx="229648" cy="232065"/>
          </a:xfrm>
          <a:solidFill>
            <a:srgbClr val="0081D0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C71F3D4-74C4-476E-BB8F-14BDF54A0F79}"/>
                </a:ext>
              </a:extLst>
            </p:cNvPr>
            <p:cNvSpPr/>
            <p:nvPr/>
          </p:nvSpPr>
          <p:spPr>
            <a:xfrm>
              <a:off x="506942" y="1022076"/>
              <a:ext cx="206440" cy="206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4DE822F-110B-42A9-B57F-9D71093A43F0}"/>
                </a:ext>
              </a:extLst>
            </p:cNvPr>
            <p:cNvSpPr/>
            <p:nvPr/>
          </p:nvSpPr>
          <p:spPr>
            <a:xfrm>
              <a:off x="619910" y="996451"/>
              <a:ext cx="116680" cy="116678"/>
            </a:xfrm>
            <a:prstGeom prst="ellipse">
              <a:avLst/>
            </a:prstGeom>
            <a:grpFill/>
            <a:ln>
              <a:solidFill>
                <a:srgbClr val="326EBD"/>
              </a:solidFill>
            </a:ln>
            <a:effectLst>
              <a:outerShdw blurRad="50800" dist="12700" dir="2700000" algn="tl" rotWithShape="0">
                <a:srgbClr val="326EB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3/31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3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경계선 검출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한번에 보기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＂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39" y="215879"/>
            <a:ext cx="2378140" cy="1772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1" y="3354537"/>
            <a:ext cx="3213666" cy="21439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277" y="3354537"/>
            <a:ext cx="1618666" cy="21494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49592"/>
          <a:stretch/>
        </p:blipFill>
        <p:spPr>
          <a:xfrm>
            <a:off x="5329822" y="3361444"/>
            <a:ext cx="1637320" cy="21375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943" y="3353445"/>
            <a:ext cx="1608749" cy="214499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92" y="3353444"/>
            <a:ext cx="1633665" cy="214747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357" y="3353444"/>
            <a:ext cx="1615317" cy="2145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17611" y="2624870"/>
            <a:ext cx="112076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좌측 부터</a:t>
            </a:r>
            <a:endParaRPr lang="en-US" altLang="ko-KR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: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수직 경계선 검출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수평 경계선 검출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유사 연산자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차 연산자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LOG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연산자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DOG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연산자</a:t>
            </a:r>
            <a:endParaRPr lang="en-US" altLang="ko-KR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30/31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3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562FB064-B0AD-F022-630C-ED682DBACB69}"/>
              </a:ext>
            </a:extLst>
          </p:cNvPr>
          <p:cNvGrpSpPr/>
          <p:nvPr/>
        </p:nvGrpSpPr>
        <p:grpSpPr>
          <a:xfrm>
            <a:off x="10427335" y="2391561"/>
            <a:ext cx="1425239" cy="3453514"/>
            <a:chOff x="494838" y="2290807"/>
            <a:chExt cx="1425239" cy="345351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B575655-7232-9DCE-0787-7854B50755DF}"/>
                </a:ext>
              </a:extLst>
            </p:cNvPr>
            <p:cNvSpPr/>
            <p:nvPr/>
          </p:nvSpPr>
          <p:spPr>
            <a:xfrm>
              <a:off x="1211913" y="4561937"/>
              <a:ext cx="83040" cy="83040"/>
            </a:xfrm>
            <a:prstGeom prst="ellipse">
              <a:avLst/>
            </a:prstGeom>
            <a:solidFill>
              <a:srgbClr val="3CAE78"/>
            </a:solidFill>
            <a:ln w="328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58102D7-E4AA-5BEA-8CE4-54BEBF6BD8E6}"/>
                </a:ext>
              </a:extLst>
            </p:cNvPr>
            <p:cNvSpPr/>
            <p:nvPr/>
          </p:nvSpPr>
          <p:spPr>
            <a:xfrm>
              <a:off x="1786651" y="3600462"/>
              <a:ext cx="88292" cy="88292"/>
            </a:xfrm>
            <a:prstGeom prst="ellipse">
              <a:avLst/>
            </a:prstGeom>
            <a:solidFill>
              <a:srgbClr val="FDA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F313D78-DE43-27B4-5A89-77079EC8FCC8}"/>
                </a:ext>
              </a:extLst>
            </p:cNvPr>
            <p:cNvSpPr/>
            <p:nvPr/>
          </p:nvSpPr>
          <p:spPr>
            <a:xfrm>
              <a:off x="763228" y="2290807"/>
              <a:ext cx="183676" cy="183676"/>
            </a:xfrm>
            <a:prstGeom prst="ellipse">
              <a:avLst/>
            </a:prstGeom>
            <a:solidFill>
              <a:srgbClr val="2F5FA6"/>
            </a:solidFill>
            <a:ln w="620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D163B0-99DC-D432-A8C3-2AFDA37C51AA}"/>
                </a:ext>
              </a:extLst>
            </p:cNvPr>
            <p:cNvSpPr/>
            <p:nvPr/>
          </p:nvSpPr>
          <p:spPr>
            <a:xfrm>
              <a:off x="494838" y="3776574"/>
              <a:ext cx="714130" cy="714128"/>
            </a:xfrm>
            <a:prstGeom prst="ellipse">
              <a:avLst/>
            </a:prstGeom>
            <a:solidFill>
              <a:srgbClr val="FDA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26239D-0CA0-F8D4-430E-D7125F136FB7}"/>
                </a:ext>
              </a:extLst>
            </p:cNvPr>
            <p:cNvSpPr/>
            <p:nvPr/>
          </p:nvSpPr>
          <p:spPr>
            <a:xfrm>
              <a:off x="1054918" y="5630267"/>
              <a:ext cx="114054" cy="114054"/>
            </a:xfrm>
            <a:prstGeom prst="ellipse">
              <a:avLst/>
            </a:prstGeom>
            <a:solidFill>
              <a:srgbClr val="8BD3AD"/>
            </a:solidFill>
            <a:ln w="328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5F6FF6-74DB-246B-6099-28DC0E961AF5}"/>
                </a:ext>
              </a:extLst>
            </p:cNvPr>
            <p:cNvSpPr/>
            <p:nvPr/>
          </p:nvSpPr>
          <p:spPr>
            <a:xfrm>
              <a:off x="1335099" y="4946744"/>
              <a:ext cx="584978" cy="584978"/>
            </a:xfrm>
            <a:prstGeom prst="ellipse">
              <a:avLst/>
            </a:prstGeom>
            <a:solidFill>
              <a:srgbClr val="2F5FA6"/>
            </a:solidFill>
            <a:ln w="620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21F3416-269E-8D9C-FA79-88E51A4DDA5C}"/>
                </a:ext>
              </a:extLst>
            </p:cNvPr>
            <p:cNvSpPr/>
            <p:nvPr/>
          </p:nvSpPr>
          <p:spPr>
            <a:xfrm>
              <a:off x="977590" y="2643866"/>
              <a:ext cx="942166" cy="942166"/>
            </a:xfrm>
            <a:prstGeom prst="ellipse">
              <a:avLst/>
            </a:prstGeom>
            <a:solidFill>
              <a:srgbClr val="3CAE78"/>
            </a:solidFill>
            <a:ln w="328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43F49C-03D5-D1C3-55EC-48EEE9A21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6387" y="2838393"/>
              <a:ext cx="581347" cy="58296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285A0A-C449-E15A-9636-5F87BFFC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888" y="3895802"/>
              <a:ext cx="406030" cy="47567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7E4B796-0626-8AF9-AEED-7DD4173C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0233" y="5094866"/>
              <a:ext cx="494710" cy="288734"/>
            </a:xfrm>
            <a:prstGeom prst="rect">
              <a:avLst/>
            </a:prstGeom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593229" y="1781371"/>
            <a:ext cx="9711355" cy="20959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920468" y="1901674"/>
            <a:ext cx="92522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ea typeface="G마켓 산스 TTF Bold" panose="02000000000000000000" pitchFamily="2" charset="-127"/>
                <a:cs typeface="Times New Roman"/>
              </a:rPr>
              <a:t>느낀점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ea typeface="G마켓 산스 TTF Bold" panose="02000000000000000000" pitchFamily="2" charset="-127"/>
              <a:cs typeface="Times New Roman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입력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/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출력 이미지 또는 영상처리 알고리즘을 구현하면서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C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언어의 포인터에 대한 개념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(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동적 메모리 관리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)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을 더욱 깊게 다룰 수 있었다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MFC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앱을 기반으로 프로젝트를 수행하면서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Menu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및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Dialog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와 같은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GUI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환경의 조작을 많이 다</a:t>
            </a:r>
            <a:endParaRPr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  <a:p>
            <a:r>
              <a:rPr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 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룰 수 있어 만족했다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OpenCV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를 사용하지 않고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,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다양한 영상처리 알고리즘을 직접 구현해보며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로직이해</a:t>
            </a:r>
            <a:r>
              <a:rPr lang="ko-KR" altLang="en-US" sz="16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를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꼼꼼히 할 수 있었던 기회였다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773776" y="2034337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F2BC922-E0FA-89EF-98EF-DEA4A36818B2}"/>
              </a:ext>
            </a:extLst>
          </p:cNvPr>
          <p:cNvSpPr/>
          <p:nvPr/>
        </p:nvSpPr>
        <p:spPr>
          <a:xfrm>
            <a:off x="593230" y="3995119"/>
            <a:ext cx="9711354" cy="10719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EDC3D4-C3A2-0177-5019-3E323E0355A3}"/>
              </a:ext>
            </a:extLst>
          </p:cNvPr>
          <p:cNvSpPr txBox="1"/>
          <p:nvPr/>
        </p:nvSpPr>
        <p:spPr>
          <a:xfrm>
            <a:off x="920468" y="4140930"/>
            <a:ext cx="925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한계점</a:t>
            </a:r>
            <a:endParaRPr lang="en-US" altLang="ko-KR" sz="22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동일하거나 유사한 코드는 별도의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함수로 정의하여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전체 소스코드를 보다 간결하게 </a:t>
            </a: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리팩토링을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했으면 좋았을 텐데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제한된 </a:t>
            </a: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시간안에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</a:t>
            </a: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리팩토링을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 완벽하게 끝내지 못했다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  <a:endParaRPr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EB0DBB6-6B3F-ED4D-850E-BFE5B081A633}"/>
              </a:ext>
            </a:extLst>
          </p:cNvPr>
          <p:cNvSpPr/>
          <p:nvPr/>
        </p:nvSpPr>
        <p:spPr>
          <a:xfrm>
            <a:off x="773776" y="4273593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BFB699-2507-313B-36B6-BC69A31778E3}"/>
              </a:ext>
            </a:extLst>
          </p:cNvPr>
          <p:cNvSpPr/>
          <p:nvPr/>
        </p:nvSpPr>
        <p:spPr>
          <a:xfrm>
            <a:off x="593230" y="5199733"/>
            <a:ext cx="9711354" cy="11658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3408C-E277-D051-8A92-2CD07C112033}"/>
              </a:ext>
            </a:extLst>
          </p:cNvPr>
          <p:cNvSpPr txBox="1"/>
          <p:nvPr/>
        </p:nvSpPr>
        <p:spPr>
          <a:xfrm>
            <a:off x="920468" y="5345544"/>
            <a:ext cx="925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향후 발전 방향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더욱 다양한 영상처리 알고리즘을 추가하거나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,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더욱 편리한 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GUI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환경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(Menu, Dialog)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을 제작하는 방향으로 노력한다면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,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발전된 프로젝트가 될 것이라 생각한다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2">
                    <a:lumMod val="10000"/>
                  </a:schemeClr>
                </a:solidFill>
                <a:ea typeface="G마켓 산스 TTF Medium" panose="02000000000000000000" pitchFamily="2" charset="-127"/>
                <a:cs typeface="Times New Roman"/>
              </a:rPr>
              <a:t>.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ea typeface="G마켓 산스 TTF Medium" panose="02000000000000000000" pitchFamily="2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0BBC49F-AED3-57CA-DD04-8CEFB5A084DA}"/>
              </a:ext>
            </a:extLst>
          </p:cNvPr>
          <p:cNvSpPr/>
          <p:nvPr/>
        </p:nvSpPr>
        <p:spPr>
          <a:xfrm>
            <a:off x="773776" y="5478207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65DD38B-A10C-17A7-4EA4-8FE7234A0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MFC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활용한 이미지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프로세싱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DA1BBDA-300E-A3B6-E380-71BE507B0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31/31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7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4AE9B6-6151-4B8D-A701-3BA7CA9EBB7F}"/>
              </a:ext>
            </a:extLst>
          </p:cNvPr>
          <p:cNvSpPr txBox="1"/>
          <p:nvPr/>
        </p:nvSpPr>
        <p:spPr>
          <a:xfrm>
            <a:off x="2083394" y="3261698"/>
            <a:ext cx="80215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감사합니다</a:t>
            </a:r>
            <a:r>
              <a:rPr lang="en-US" altLang="ko-KR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.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1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0391-3374-7F60-3001-E2A57BD2DFC3}"/>
              </a:ext>
            </a:extLst>
          </p:cNvPr>
          <p:cNvSpPr txBox="1"/>
          <p:nvPr/>
        </p:nvSpPr>
        <p:spPr>
          <a:xfrm>
            <a:off x="3048000" y="715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프로젝트 개요</a:t>
            </a:r>
            <a:endParaRPr lang="ko-KR" altLang="en-US" sz="18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276940" y="3022265"/>
            <a:ext cx="4288589" cy="738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이미지를</a:t>
            </a:r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다양한 영상처리 알고리즘으로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적용한 후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적용 전과 후 이미지를 동시에 보여준다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276941" y="2489248"/>
            <a:ext cx="4288589" cy="507831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솔루션 이름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: “</a:t>
            </a:r>
            <a:r>
              <a:rPr lang="en-US" altLang="ko-KR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ColorImage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 Processing”</a:t>
            </a:r>
            <a:endParaRPr lang="ko-KR" altLang="en-US" b="1" dirty="0">
              <a:ln>
                <a:solidFill>
                  <a:srgbClr val="4472C4">
                    <a:alpha val="0"/>
                  </a:srgbClr>
                </a:solidFill>
              </a:ln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85" y="2928864"/>
            <a:ext cx="2600325" cy="26574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04204" y="4638012"/>
            <a:ext cx="45719" cy="6464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260815" y="4213288"/>
            <a:ext cx="45719" cy="472906"/>
          </a:xfrm>
          <a:prstGeom prst="rect">
            <a:avLst/>
          </a:prstGeom>
          <a:solidFill>
            <a:srgbClr val="32A755"/>
          </a:solidFill>
          <a:ln>
            <a:solidFill>
              <a:srgbClr val="32A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958330" y="2489248"/>
            <a:ext cx="4604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&lt;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클래스 뷰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            &lt;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리소스 뷰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&gt;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130" y="2928864"/>
            <a:ext cx="2048642" cy="2657475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0168999" y="3846122"/>
            <a:ext cx="45719" cy="5239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0338730" y="4712570"/>
            <a:ext cx="53778" cy="263879"/>
          </a:xfrm>
          <a:prstGeom prst="rect">
            <a:avLst/>
          </a:prstGeom>
          <a:solidFill>
            <a:srgbClr val="0081D0"/>
          </a:solidFill>
          <a:ln>
            <a:solidFill>
              <a:srgbClr val="008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8424130" y="5722801"/>
            <a:ext cx="2467570" cy="738664"/>
          </a:xfrm>
          <a:prstGeom prst="rect">
            <a:avLst/>
          </a:prstGeom>
          <a:noFill/>
          <a:ln w="38100">
            <a:solidFill>
              <a:srgbClr val="0081D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선택 가능한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다양한</a:t>
            </a:r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알고리즘을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보여주는</a:t>
            </a:r>
            <a:r>
              <a:rPr lang="en-US" altLang="ko-KR" sz="14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“Menu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”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793244" y="5722801"/>
            <a:ext cx="246757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알고리즘 선택 시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/>
            </a:r>
            <a:b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</a:b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추가로 설정해야 하는 사항을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보여주는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“Dialog”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40" y="4620430"/>
            <a:ext cx="2695327" cy="21454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D4AE9B6-6151-4B8D-A701-3BA7CA9EBB7F}"/>
              </a:ext>
            </a:extLst>
          </p:cNvPr>
          <p:cNvSpPr txBox="1"/>
          <p:nvPr/>
        </p:nvSpPr>
        <p:spPr>
          <a:xfrm>
            <a:off x="2083394" y="1327390"/>
            <a:ext cx="80215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MFC</a:t>
            </a:r>
            <a:r>
              <a:rPr lang="ko-KR" altLang="en-US" sz="4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를 활용한 이미지 </a:t>
            </a:r>
            <a:r>
              <a:rPr lang="ko-KR" altLang="en-US" sz="44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F5F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프로세싱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왼쪽 대괄호 60">
            <a:extLst>
              <a:ext uri="{FF2B5EF4-FFF2-40B4-BE49-F238E27FC236}">
                <a16:creationId xmlns:a16="http://schemas.microsoft.com/office/drawing/2014/main" id="{137C72E1-0D51-4FA9-AA8F-3F887BF7D7DF}"/>
              </a:ext>
            </a:extLst>
          </p:cNvPr>
          <p:cNvSpPr/>
          <p:nvPr/>
        </p:nvSpPr>
        <p:spPr>
          <a:xfrm>
            <a:off x="2077938" y="1252378"/>
            <a:ext cx="247650" cy="1017999"/>
          </a:xfrm>
          <a:prstGeom prst="leftBracket">
            <a:avLst>
              <a:gd name="adj" fmla="val 0"/>
            </a:avLst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왼쪽 대괄호 61">
            <a:extLst>
              <a:ext uri="{FF2B5EF4-FFF2-40B4-BE49-F238E27FC236}">
                <a16:creationId xmlns:a16="http://schemas.microsoft.com/office/drawing/2014/main" id="{D00DF785-6E5A-46D3-A762-9AD6B774187F}"/>
              </a:ext>
            </a:extLst>
          </p:cNvPr>
          <p:cNvSpPr/>
          <p:nvPr/>
        </p:nvSpPr>
        <p:spPr>
          <a:xfrm flipH="1">
            <a:off x="9821720" y="1252378"/>
            <a:ext cx="247650" cy="1017999"/>
          </a:xfrm>
          <a:prstGeom prst="leftBracket">
            <a:avLst>
              <a:gd name="adj" fmla="val 0"/>
            </a:avLst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1207209" y="4169967"/>
            <a:ext cx="1852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[</a:t>
            </a:r>
            <a:r>
              <a:rPr lang="ko-KR" altLang="en-US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실행 결과 예</a:t>
            </a:r>
            <a:r>
              <a:rPr lang="en-US" altLang="ko-KR" sz="20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]</a:t>
            </a:r>
            <a:endParaRPr lang="ko-KR" altLang="en-US" sz="20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4/31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55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0391-3374-7F60-3001-E2A57BD2DFC3}"/>
              </a:ext>
            </a:extLst>
          </p:cNvPr>
          <p:cNvSpPr txBox="1"/>
          <p:nvPr/>
        </p:nvSpPr>
        <p:spPr>
          <a:xfrm>
            <a:off x="3048000" y="715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프로젝트 개요</a:t>
            </a:r>
            <a:endParaRPr lang="ko-KR" altLang="en-US" sz="18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67" y="2275741"/>
            <a:ext cx="5392057" cy="41866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225889" y="2548780"/>
            <a:ext cx="4221195" cy="212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45514" y="1599917"/>
            <a:ext cx="73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화면 구성</a:t>
            </a:r>
            <a:endParaRPr lang="ko-KR" altLang="en-US" sz="15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4" name="굽은 화살표 3"/>
          <p:cNvSpPr/>
          <p:nvPr/>
        </p:nvSpPr>
        <p:spPr>
          <a:xfrm>
            <a:off x="7192108" y="1723292"/>
            <a:ext cx="378069" cy="825488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657212" y="1492195"/>
            <a:ext cx="2436357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다양한 영상처리 알고리즘을</a:t>
            </a:r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선택하기 위한 메뉴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3190721" y="2889771"/>
            <a:ext cx="2656165" cy="3607741"/>
          </a:xfrm>
          <a:prstGeom prst="rect">
            <a:avLst/>
          </a:prstGeom>
          <a:noFill/>
          <a:ln w="38100">
            <a:solidFill>
              <a:srgbClr val="49C086"/>
            </a:solidFill>
          </a:ln>
        </p:spPr>
        <p:txBody>
          <a:bodyPr wrap="square">
            <a:spAutoFit/>
          </a:bodyPr>
          <a:lstStyle/>
          <a:p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2742732" y="5750169"/>
            <a:ext cx="483157" cy="304530"/>
          </a:xfrm>
          <a:prstGeom prst="rightArrow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45514" y="5746922"/>
            <a:ext cx="1934201" cy="307777"/>
          </a:xfrm>
          <a:prstGeom prst="rect">
            <a:avLst/>
          </a:prstGeom>
          <a:noFill/>
          <a:ln w="38100">
            <a:solidFill>
              <a:srgbClr val="49C086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이미지를 보여줌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5906811" y="2889771"/>
            <a:ext cx="2656165" cy="3607741"/>
          </a:xfrm>
          <a:prstGeom prst="rect">
            <a:avLst/>
          </a:prstGeom>
          <a:noFill/>
          <a:ln w="38100">
            <a:solidFill>
              <a:srgbClr val="0081D0"/>
            </a:solidFill>
          </a:ln>
        </p:spPr>
        <p:txBody>
          <a:bodyPr wrap="square">
            <a:spAutoFit/>
          </a:bodyPr>
          <a:lstStyle/>
          <a:p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578743" y="5750169"/>
            <a:ext cx="483157" cy="304530"/>
          </a:xfrm>
          <a:prstGeom prst="rightArrow">
            <a:avLst/>
          </a:prstGeom>
          <a:solidFill>
            <a:srgbClr val="0081D0"/>
          </a:solidFill>
          <a:ln>
            <a:solidFill>
              <a:srgbClr val="008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9126468" y="4897074"/>
            <a:ext cx="2426624" cy="1384995"/>
          </a:xfrm>
          <a:prstGeom prst="rect">
            <a:avLst/>
          </a:prstGeom>
          <a:noFill/>
          <a:ln w="38100">
            <a:solidFill>
              <a:srgbClr val="0081D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알고리즘이 적용된 출력 이미지를 보여줌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b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</a:b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/>
            </a:r>
            <a:b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</a:b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Color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또는 </a:t>
            </a:r>
            <a:r>
              <a:rPr lang="en-US" altLang="ko-KR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GrayScale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사진에서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적용된 후의 결과 이미지임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90" y="2973826"/>
            <a:ext cx="1432660" cy="1330327"/>
          </a:xfrm>
          <a:prstGeom prst="rect">
            <a:avLst/>
          </a:prstGeom>
        </p:spPr>
      </p:pic>
      <p:sp>
        <p:nvSpPr>
          <p:cNvPr id="34" name="굽은 화살표 33"/>
          <p:cNvSpPr/>
          <p:nvPr/>
        </p:nvSpPr>
        <p:spPr>
          <a:xfrm rot="16200000" flipH="1">
            <a:off x="2591664" y="2371212"/>
            <a:ext cx="386572" cy="81865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856885" y="4369043"/>
            <a:ext cx="2245857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파일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끝내기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클릭 시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</a:t>
            </a:r>
          </a:p>
          <a:p>
            <a:pPr algn="ctr"/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메시지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경고창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출력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5/31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0391-3374-7F60-3001-E2A57BD2DFC3}"/>
              </a:ext>
            </a:extLst>
          </p:cNvPr>
          <p:cNvSpPr txBox="1"/>
          <p:nvPr/>
        </p:nvSpPr>
        <p:spPr>
          <a:xfrm>
            <a:off x="3048000" y="715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프로젝트 개요</a:t>
            </a:r>
            <a:endParaRPr lang="ko-KR" altLang="en-US" sz="18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45514" y="1599917"/>
            <a:ext cx="73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알고리즘</a:t>
            </a:r>
            <a:r>
              <a:rPr lang="en-US" altLang="ko-KR" sz="28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선택 </a:t>
            </a:r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“Menu”</a:t>
            </a:r>
            <a:r>
              <a:rPr lang="en-US" altLang="ko-KR" sz="15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(IDR_MAINFRAME)</a:t>
            </a:r>
            <a:endParaRPr lang="ko-KR" altLang="en-US" sz="15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7831"/>
          <a:stretch/>
        </p:blipFill>
        <p:spPr>
          <a:xfrm>
            <a:off x="927239" y="2383701"/>
            <a:ext cx="5259632" cy="442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9287"/>
          <a:stretch/>
        </p:blipFill>
        <p:spPr>
          <a:xfrm>
            <a:off x="1647308" y="3215020"/>
            <a:ext cx="1640767" cy="15856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075" y="3477932"/>
            <a:ext cx="1291839" cy="13164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914" y="3810306"/>
            <a:ext cx="1270545" cy="966735"/>
          </a:xfrm>
          <a:prstGeom prst="rect">
            <a:avLst/>
          </a:prstGeom>
        </p:spPr>
      </p:pic>
      <p:sp>
        <p:nvSpPr>
          <p:cNvPr id="10" name="아래쪽 화살표 설명선 9"/>
          <p:cNvSpPr/>
          <p:nvPr/>
        </p:nvSpPr>
        <p:spPr>
          <a:xfrm>
            <a:off x="2960820" y="2773074"/>
            <a:ext cx="380017" cy="408851"/>
          </a:xfrm>
          <a:prstGeom prst="downArrowCallout">
            <a:avLst>
              <a:gd name="adj1" fmla="val 14162"/>
              <a:gd name="adj2" fmla="val 25000"/>
              <a:gd name="adj3" fmla="val 25000"/>
              <a:gd name="adj4" fmla="val 115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설명선 22"/>
          <p:cNvSpPr/>
          <p:nvPr/>
        </p:nvSpPr>
        <p:spPr>
          <a:xfrm>
            <a:off x="3557054" y="2773074"/>
            <a:ext cx="621349" cy="704858"/>
          </a:xfrm>
          <a:prstGeom prst="downArrowCallout">
            <a:avLst>
              <a:gd name="adj1" fmla="val 7835"/>
              <a:gd name="adj2" fmla="val 17618"/>
              <a:gd name="adj3" fmla="val 17925"/>
              <a:gd name="adj4" fmla="val 61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설명선 23"/>
          <p:cNvSpPr/>
          <p:nvPr/>
        </p:nvSpPr>
        <p:spPr>
          <a:xfrm>
            <a:off x="4346337" y="2773073"/>
            <a:ext cx="718032" cy="1015853"/>
          </a:xfrm>
          <a:prstGeom prst="downArrowCallout">
            <a:avLst>
              <a:gd name="adj1" fmla="val 8549"/>
              <a:gd name="adj2" fmla="val 12755"/>
              <a:gd name="adj3" fmla="val 15456"/>
              <a:gd name="adj4" fmla="val 50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927" y="2383701"/>
            <a:ext cx="4166227" cy="1308082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픽셀의 원 값이나 위치를 바탕으로</a:t>
            </a:r>
            <a:endParaRPr kumimoji="1"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픽셀 값을 변경하는 점 처리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496" y="2450204"/>
            <a:ext cx="2448604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5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화소점</a:t>
            </a:r>
            <a:r>
              <a:rPr lang="ko-KR" altLang="en-US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 </a:t>
            </a:r>
            <a:r>
              <a:rPr lang="ko-KR" altLang="en-US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처리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54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927" y="3811292"/>
            <a:ext cx="4166227" cy="1308082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영상을 구성하는 픽셀의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공간적</a:t>
            </a:r>
            <a:r>
              <a:rPr kumimoji="1"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위치를 재배치하는 과정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496" y="3877795"/>
            <a:ext cx="2448604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기하학적 처리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61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927" y="5238883"/>
            <a:ext cx="4166227" cy="1308082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화소점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처리와 달리</a:t>
            </a:r>
            <a:endParaRPr kumimoji="1"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주위의</a:t>
            </a:r>
            <a:r>
              <a:rPr kumimoji="1"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픽셀 값도 함께 고려하는 연산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496" y="5305386"/>
            <a:ext cx="2448604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5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화소영역</a:t>
            </a:r>
            <a:r>
              <a:rPr lang="ko-KR" altLang="en-US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 처리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6/31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E0391-3374-7F60-3001-E2A57BD2DFC3}"/>
              </a:ext>
            </a:extLst>
          </p:cNvPr>
          <p:cNvSpPr txBox="1"/>
          <p:nvPr/>
        </p:nvSpPr>
        <p:spPr>
          <a:xfrm>
            <a:off x="3048000" y="715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프로젝트 개요</a:t>
            </a:r>
            <a:endParaRPr lang="ko-KR" altLang="en-US" sz="18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1" y="3360688"/>
            <a:ext cx="2094471" cy="1299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2105"/>
          <a:stretch/>
        </p:blipFill>
        <p:spPr>
          <a:xfrm>
            <a:off x="5014031" y="3127969"/>
            <a:ext cx="2069360" cy="15320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570" y="2119520"/>
            <a:ext cx="3128778" cy="2540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745514" y="1599917"/>
            <a:ext cx="6367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※ 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영상처리 알고리즘</a:t>
            </a:r>
            <a:r>
              <a:rPr lang="en-US" altLang="ko-KR" sz="28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선택 시</a:t>
            </a:r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,</a:t>
            </a:r>
            <a:endParaRPr lang="en-US" altLang="ko-KR" sz="28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   </a:t>
            </a:r>
            <a:r>
              <a:rPr lang="ko-KR" altLang="en-US" sz="28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추가설정</a:t>
            </a:r>
            <a:r>
              <a:rPr lang="ko-KR" altLang="en-US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입력 </a:t>
            </a:r>
            <a:r>
              <a:rPr lang="en-US" altLang="ko-KR" sz="2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“Dialog”</a:t>
            </a:r>
            <a:endParaRPr lang="ko-KR" altLang="en-US" sz="15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72" y="4870838"/>
            <a:ext cx="3158271" cy="1580083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GrayScale</a:t>
            </a:r>
            <a:r>
              <a:rPr kumimoji="1" lang="en-US" altLang="ko-KR" sz="1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 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적용 상태에서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/>
            </a:r>
            <a:b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</a:b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영상처리 알고리즘을 동작할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/>
            </a:r>
            <a:b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</a:b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것인지에 대한 여부만 수집 필요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</p:txBody>
      </p:sp>
      <p:sp>
        <p:nvSpPr>
          <p:cNvPr id="18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241" y="4937342"/>
            <a:ext cx="1856201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G마켓 산스 TTF Bold" panose="02000000000000000000" pitchFamily="2" charset="-127"/>
                <a:cs typeface="Times New Roman"/>
              </a:rPr>
              <a:t>IDD_DIALOG1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+mj-lt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21" y="4882262"/>
            <a:ext cx="3158271" cy="1580083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명도 조절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감마보정과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 같은</a:t>
            </a:r>
            <a:endParaRPr kumimoji="1"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조정 값도 또한 수집 필요</a:t>
            </a:r>
            <a:endParaRPr kumimoji="1"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</p:txBody>
      </p:sp>
      <p:sp>
        <p:nvSpPr>
          <p:cNvPr id="27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190" y="4948766"/>
            <a:ext cx="1856201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G마켓 산스 TTF Bold" panose="02000000000000000000" pitchFamily="2" charset="-127"/>
                <a:cs typeface="Times New Roman"/>
              </a:rPr>
              <a:t>IDD_DIALOG2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+mj-lt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28" name="AutoShape 18">
            <a:extLst>
              <a:ext uri="{FF2B5EF4-FFF2-40B4-BE49-F238E27FC236}">
                <a16:creationId xmlns:a16="http://schemas.microsoft.com/office/drawing/2014/main" id="{20A36E55-C5D8-7321-FABD-52A5EF8C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570" y="4882262"/>
            <a:ext cx="3158271" cy="1580083"/>
          </a:xfrm>
          <a:prstGeom prst="rect">
            <a:avLst/>
          </a:prstGeom>
          <a:solidFill>
            <a:schemeClr val="bg1"/>
          </a:solidFill>
          <a:ln w="19050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30000"/>
              </a:lnSpc>
            </a:pP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화면 이동 알고리즘 사용 시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상하좌우 방향을 구분하여</a:t>
            </a:r>
            <a:endParaRPr kumimoji="1" lang="en-US" altLang="ko-KR" sz="16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이동량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조정 값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)</a:t>
            </a:r>
            <a:r>
              <a:rPr kumimoji="1"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을 수집함</a:t>
            </a:r>
            <a:r>
              <a:rPr kumimoji="1"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a typeface="G마켓 산스 TTF Medium" panose="02000000000000000000" pitchFamily="2" charset="-127"/>
              </a:rPr>
              <a:t>.</a:t>
            </a:r>
            <a:endParaRPr kumimoji="1"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a typeface="G마켓 산스 TTF Medium" panose="02000000000000000000" pitchFamily="2" charset="-127"/>
            </a:endParaRP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85F6BB2A-C375-024D-BFA7-71810900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139" y="4948766"/>
            <a:ext cx="1856201" cy="365311"/>
          </a:xfrm>
          <a:prstGeom prst="roundRect">
            <a:avLst>
              <a:gd name="adj" fmla="val 50000"/>
            </a:avLst>
          </a:prstGeom>
          <a:solidFill>
            <a:srgbClr val="49A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5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G마켓 산스 TTF Bold" panose="02000000000000000000" pitchFamily="2" charset="-127"/>
                <a:cs typeface="Times New Roman"/>
              </a:rPr>
              <a:t>IDD_DIALOG3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+mj-lt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7/31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01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err="1" smtClean="0"/>
              <a:t>화소</a:t>
            </a:r>
            <a:r>
              <a:rPr lang="ko-KR" altLang="en-US" dirty="0" err="1" smtClean="0"/>
              <a:t>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6D04-99DC-D04A-E27C-10B12674F8E1}"/>
              </a:ext>
            </a:extLst>
          </p:cNvPr>
          <p:cNvSpPr txBox="1"/>
          <p:nvPr/>
        </p:nvSpPr>
        <p:spPr>
          <a:xfrm>
            <a:off x="4835278" y="1763156"/>
            <a:ext cx="2521443" cy="461665"/>
          </a:xfrm>
          <a:prstGeom prst="roundRect">
            <a:avLst/>
          </a:prstGeom>
          <a:solidFill>
            <a:srgbClr val="2481C6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화소점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rPr>
              <a:t> 처리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36434-22C4-13B8-26C5-44C5C7F649BA}"/>
              </a:ext>
            </a:extLst>
          </p:cNvPr>
          <p:cNvSpPr txBox="1"/>
          <p:nvPr/>
        </p:nvSpPr>
        <p:spPr>
          <a:xfrm>
            <a:off x="5421319" y="2856213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흑백 이미지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6809343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4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포스터라이징</a:t>
            </a:r>
            <a:endParaRPr lang="en-US" altLang="ko-KR" sz="140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AF1D601F-188A-E3FF-F610-5DBCD3B59FC1}"/>
              </a:ext>
            </a:extLst>
          </p:cNvPr>
          <p:cNvSpPr/>
          <p:nvPr/>
        </p:nvSpPr>
        <p:spPr>
          <a:xfrm rot="16200000">
            <a:off x="5810887" y="-1410463"/>
            <a:ext cx="320843" cy="8191772"/>
          </a:xfrm>
          <a:prstGeom prst="rightBracket">
            <a:avLst>
              <a:gd name="adj" fmla="val 0"/>
            </a:avLst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3291373" y="2537405"/>
            <a:ext cx="1371549" cy="328889"/>
            <a:chOff x="3173448" y="2427393"/>
            <a:chExt cx="1477890" cy="35894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592081-01E7-234C-9CE5-F0E79AA8D49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5999" y="2224821"/>
            <a:ext cx="0" cy="300182"/>
          </a:xfrm>
          <a:prstGeom prst="line">
            <a:avLst/>
          </a:prstGeom>
          <a:noFill/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8197367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감마보정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9583884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파라볼라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636434-22C4-13B8-26C5-44C5C7F649BA}"/>
              </a:ext>
            </a:extLst>
          </p:cNvPr>
          <p:cNvSpPr txBox="1"/>
          <p:nvPr/>
        </p:nvSpPr>
        <p:spPr>
          <a:xfrm>
            <a:off x="1257635" y="2856213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동일 이미지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2645659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반전 이미지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898332-5367-E248-3820-CDD8C3596474}"/>
              </a:ext>
            </a:extLst>
          </p:cNvPr>
          <p:cNvSpPr txBox="1"/>
          <p:nvPr/>
        </p:nvSpPr>
        <p:spPr>
          <a:xfrm>
            <a:off x="4033683" y="2856212"/>
            <a:ext cx="1225927" cy="467255"/>
          </a:xfrm>
          <a:prstGeom prst="roundRect">
            <a:avLst/>
          </a:prstGeom>
          <a:solidFill>
            <a:srgbClr val="DEF0FA"/>
          </a:solidFill>
          <a:ln w="12700">
            <a:solidFill>
              <a:srgbClr val="49A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indent="0" algn="ctr">
              <a:lnSpc>
                <a:spcPct val="120000"/>
              </a:lnSpc>
              <a:defRPr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imes New Roman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명도 조절</a:t>
            </a:r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6090600" y="2537405"/>
            <a:ext cx="1371549" cy="328889"/>
            <a:chOff x="3173448" y="2427393"/>
            <a:chExt cx="1477890" cy="35894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72BACF8-2C4B-67A0-2373-49B28283E8AC}"/>
              </a:ext>
            </a:extLst>
          </p:cNvPr>
          <p:cNvGrpSpPr/>
          <p:nvPr/>
        </p:nvGrpSpPr>
        <p:grpSpPr>
          <a:xfrm>
            <a:off x="8830813" y="2525818"/>
            <a:ext cx="1236382" cy="328889"/>
            <a:chOff x="3173448" y="2427393"/>
            <a:chExt cx="1477890" cy="358945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3B6D85B-E7F5-1B17-26C4-993CAB546287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38" y="2427393"/>
              <a:ext cx="0" cy="35240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B7D7561-4B0C-1A09-AE6A-7B4C7DDE7BFA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48" y="2427393"/>
              <a:ext cx="0" cy="358945"/>
            </a:xfrm>
            <a:prstGeom prst="line">
              <a:avLst/>
            </a:prstGeom>
            <a:noFill/>
            <a:ln w="12700">
              <a:solidFill>
                <a:srgbClr val="49A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21318" y="340736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128 </a:t>
            </a: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기준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7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21318" y="394720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평균값 기준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89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5421318" y="448704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중앙값</a:t>
            </a: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 </a:t>
            </a:r>
            <a:r>
              <a:rPr lang="ko-KR" altLang="en-US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기준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0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9583884" y="340736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CAP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0679810C-5A4B-7965-A208-EF9E6E01C45D}"/>
              </a:ext>
            </a:extLst>
          </p:cNvPr>
          <p:cNvSpPr/>
          <p:nvPr/>
        </p:nvSpPr>
        <p:spPr>
          <a:xfrm>
            <a:off x="9583884" y="3947204"/>
            <a:ext cx="1225927" cy="464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49A5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돋움" panose="020B0600000101010101" pitchFamily="50" charset="-127"/>
                <a:ea typeface="돋움" panose="020B0600000101010101" pitchFamily="50" charset="-127"/>
                <a:cs typeface="Times New Roman"/>
              </a:rPr>
              <a:t>CUP</a:t>
            </a:r>
            <a:endParaRPr lang="ko-KR" altLang="en-US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388F"/>
              </a:solidFill>
              <a:latin typeface="돋움" panose="020B0600000101010101" pitchFamily="50" charset="-127"/>
              <a:ea typeface="돋움" panose="020B0600000101010101" pitchFamily="50" charset="-127"/>
              <a:cs typeface="Times New Roman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92" y="5102764"/>
            <a:ext cx="2897432" cy="1563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265" y="4951780"/>
            <a:ext cx="2733859" cy="1838641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영상처리 알고리즘 </a:t>
            </a:r>
            <a:r>
              <a:rPr lang="en-US" altLang="ko-KR" dirty="0"/>
              <a:t>- </a:t>
            </a:r>
            <a:r>
              <a:rPr lang="ko-KR" altLang="en-US" dirty="0" err="1"/>
              <a:t>화소점</a:t>
            </a:r>
            <a:r>
              <a:rPr lang="ko-KR" altLang="en-US" dirty="0"/>
              <a:t> 처리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8/31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5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09E9EF-086C-A53E-9472-19A2DE5E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영상처리 알고리즘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화소점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F004-B294-B254-2332-CFB75C0F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39" y="1102043"/>
            <a:ext cx="11468457" cy="405496"/>
          </a:xfrm>
        </p:spPr>
        <p:txBody>
          <a:bodyPr/>
          <a:lstStyle/>
          <a:p>
            <a:r>
              <a:rPr lang="ko-KR" altLang="en-US" dirty="0" smtClean="0"/>
              <a:t>동일 이미지</a:t>
            </a:r>
            <a:endParaRPr lang="ko-KR" altLang="en-US" dirty="0"/>
          </a:p>
        </p:txBody>
      </p:sp>
      <p:sp>
        <p:nvSpPr>
          <p:cNvPr id="32" name="사각형: 둥근 모서리 20">
            <a:extLst>
              <a:ext uri="{FF2B5EF4-FFF2-40B4-BE49-F238E27FC236}">
                <a16:creationId xmlns:a16="http://schemas.microsoft.com/office/drawing/2014/main" id="{068E0D10-FD5C-F041-9877-5DDD8E8000BD}"/>
              </a:ext>
            </a:extLst>
          </p:cNvPr>
          <p:cNvSpPr/>
          <p:nvPr/>
        </p:nvSpPr>
        <p:spPr>
          <a:xfrm>
            <a:off x="406832" y="1618959"/>
            <a:ext cx="8236005" cy="6485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B81B1-847E-0E26-85EB-665BE83C43EC}"/>
              </a:ext>
            </a:extLst>
          </p:cNvPr>
          <p:cNvSpPr txBox="1"/>
          <p:nvPr/>
        </p:nvSpPr>
        <p:spPr>
          <a:xfrm>
            <a:off x="734071" y="1739261"/>
            <a:ext cx="78296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원본 이미지와 동일한 이미지로 처리</a:t>
            </a:r>
            <a:r>
              <a:rPr lang="en-US" altLang="ko-KR" sz="22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388F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.</a:t>
            </a:r>
            <a:endParaRPr lang="ko-KR" altLang="en-US" sz="2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BBC953-5A66-6C08-6A63-84F900C30902}"/>
              </a:ext>
            </a:extLst>
          </p:cNvPr>
          <p:cNvSpPr/>
          <p:nvPr/>
        </p:nvSpPr>
        <p:spPr>
          <a:xfrm>
            <a:off x="587379" y="1871924"/>
            <a:ext cx="119544" cy="119544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rgbClr val="62A0DD"/>
                </a:gs>
                <a:gs pos="100000">
                  <a:srgbClr val="396CB1"/>
                </a:gs>
              </a:gsLst>
              <a:lin ang="5400000" scaled="1"/>
            </a:gradFill>
          </a:ln>
          <a:effectLst>
            <a:outerShdw blurRad="50800" dist="12700" dir="5400000" sx="99000" sy="99000" algn="t" rotWithShape="0">
              <a:srgbClr val="006BB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2889152" y="2660633"/>
            <a:ext cx="2745397" cy="209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동일 이미지</a:t>
            </a:r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“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메뉴 선택 시</a:t>
            </a:r>
            <a:endParaRPr lang="en-US" altLang="ko-KR" sz="16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r>
              <a:rPr lang="en-US" altLang="ko-KR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-&gt; Dialog </a:t>
            </a:r>
            <a:r>
              <a:rPr lang="ko-KR" altLang="en-US" sz="16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등장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(IDD_DIALOG1)</a:t>
            </a: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  <a:p>
            <a:pPr algn="ctr"/>
            <a:endParaRPr lang="en-US" altLang="ko-KR" sz="1400" b="1" dirty="0" smtClean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1" y="3308548"/>
            <a:ext cx="2106857" cy="1338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3890" r="50293"/>
          <a:stretch/>
        </p:blipFill>
        <p:spPr>
          <a:xfrm>
            <a:off x="723539" y="2387821"/>
            <a:ext cx="2011833" cy="2708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8864" t="14316"/>
          <a:stretch/>
        </p:blipFill>
        <p:spPr>
          <a:xfrm>
            <a:off x="9523828" y="2387821"/>
            <a:ext cx="2084495" cy="274093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48637" t="13854"/>
          <a:stretch/>
        </p:blipFill>
        <p:spPr>
          <a:xfrm>
            <a:off x="7024696" y="2387821"/>
            <a:ext cx="2084495" cy="271707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6939195" y="513812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7312578" y="5188801"/>
            <a:ext cx="1796613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7141793" y="531875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4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C4558D-A31B-BCA4-9D12-D189196892E1}"/>
              </a:ext>
            </a:extLst>
          </p:cNvPr>
          <p:cNvSpPr/>
          <p:nvPr/>
        </p:nvSpPr>
        <p:spPr>
          <a:xfrm>
            <a:off x="9438327" y="5138120"/>
            <a:ext cx="2292728" cy="526095"/>
          </a:xfrm>
          <a:prstGeom prst="rect">
            <a:avLst/>
          </a:prstGeom>
          <a:solidFill>
            <a:schemeClr val="bg1"/>
          </a:solidFill>
          <a:ln w="12700">
            <a:solidFill>
              <a:srgbClr val="D9D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Medium" panose="02000000000000000000" pitchFamily="50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445C6-1483-3EDA-542F-41DC9719E0F2}"/>
              </a:ext>
            </a:extLst>
          </p:cNvPr>
          <p:cNvSpPr txBox="1"/>
          <p:nvPr/>
        </p:nvSpPr>
        <p:spPr>
          <a:xfrm>
            <a:off x="9811710" y="5188801"/>
            <a:ext cx="179661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ko-KR" sz="16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GrayScale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  <a:r>
              <a:rPr lang="en-US" altLang="ko-KR" sz="1600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O</a:t>
            </a:r>
            <a:endParaRPr lang="en-US" altLang="ko-KR" sz="1600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3940E6-9C8A-9F54-B1B2-5618F6EFF76F}"/>
              </a:ext>
            </a:extLst>
          </p:cNvPr>
          <p:cNvGrpSpPr/>
          <p:nvPr/>
        </p:nvGrpSpPr>
        <p:grpSpPr>
          <a:xfrm flipH="1">
            <a:off x="9640925" y="5318759"/>
            <a:ext cx="171791" cy="164817"/>
            <a:chOff x="722129" y="2025593"/>
            <a:chExt cx="729710" cy="700089"/>
          </a:xfrm>
          <a:solidFill>
            <a:srgbClr val="329264"/>
          </a:solidFill>
        </p:grpSpPr>
        <p:sp>
          <p:nvSpPr>
            <p:cNvPr id="53" name="그래픽 10">
              <a:extLst>
                <a:ext uri="{FF2B5EF4-FFF2-40B4-BE49-F238E27FC236}">
                  <a16:creationId xmlns:a16="http://schemas.microsoft.com/office/drawing/2014/main" id="{DB32C50C-4277-D60D-6BE8-3183F3002CA2}"/>
                </a:ext>
              </a:extLst>
            </p:cNvPr>
            <p:cNvSpPr/>
            <p:nvPr/>
          </p:nvSpPr>
          <p:spPr>
            <a:xfrm>
              <a:off x="722129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4" name="그래픽 10">
              <a:extLst>
                <a:ext uri="{FF2B5EF4-FFF2-40B4-BE49-F238E27FC236}">
                  <a16:creationId xmlns:a16="http://schemas.microsoft.com/office/drawing/2014/main" id="{BC37BA1A-C231-1A36-E122-54CBACB66A18}"/>
                </a:ext>
              </a:extLst>
            </p:cNvPr>
            <p:cNvSpPr/>
            <p:nvPr/>
          </p:nvSpPr>
          <p:spPr>
            <a:xfrm>
              <a:off x="1011757" y="2025593"/>
              <a:ext cx="440082" cy="700089"/>
            </a:xfrm>
            <a:custGeom>
              <a:avLst/>
              <a:gdLst>
                <a:gd name="connsiteX0" fmla="*/ 624840 w 795024"/>
                <a:gd name="connsiteY0" fmla="*/ 26099 h 1264736"/>
                <a:gd name="connsiteX1" fmla="*/ 33909 w 795024"/>
                <a:gd name="connsiteY1" fmla="*/ 556451 h 1264736"/>
                <a:gd name="connsiteX2" fmla="*/ 0 w 795024"/>
                <a:gd name="connsiteY2" fmla="*/ 632366 h 1264736"/>
                <a:gd name="connsiteX3" fmla="*/ 33909 w 795024"/>
                <a:gd name="connsiteY3" fmla="*/ 708280 h 1264736"/>
                <a:gd name="connsiteX4" fmla="*/ 624840 w 795024"/>
                <a:gd name="connsiteY4" fmla="*/ 1238632 h 1264736"/>
                <a:gd name="connsiteX5" fmla="*/ 768953 w 795024"/>
                <a:gd name="connsiteY5" fmla="*/ 1230821 h 1264736"/>
                <a:gd name="connsiteX6" fmla="*/ 761143 w 795024"/>
                <a:gd name="connsiteY6" fmla="*/ 1086803 h 1264736"/>
                <a:gd name="connsiteX7" fmla="*/ 254794 w 795024"/>
                <a:gd name="connsiteY7" fmla="*/ 632366 h 1264736"/>
                <a:gd name="connsiteX8" fmla="*/ 761143 w 795024"/>
                <a:gd name="connsiteY8" fmla="*/ 177928 h 1264736"/>
                <a:gd name="connsiteX9" fmla="*/ 768953 w 795024"/>
                <a:gd name="connsiteY9" fmla="*/ 33910 h 1264736"/>
                <a:gd name="connsiteX10" fmla="*/ 624840 w 795024"/>
                <a:gd name="connsiteY10" fmla="*/ 26099 h 1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24" h="1264736">
                  <a:moveTo>
                    <a:pt x="624840" y="26099"/>
                  </a:moveTo>
                  <a:lnTo>
                    <a:pt x="33909" y="556451"/>
                  </a:lnTo>
                  <a:cubicBezTo>
                    <a:pt x="12383" y="575787"/>
                    <a:pt x="0" y="603410"/>
                    <a:pt x="0" y="632366"/>
                  </a:cubicBezTo>
                  <a:cubicBezTo>
                    <a:pt x="0" y="661322"/>
                    <a:pt x="12383" y="688944"/>
                    <a:pt x="33909" y="708280"/>
                  </a:cubicBezTo>
                  <a:lnTo>
                    <a:pt x="624840" y="1238632"/>
                  </a:lnTo>
                  <a:cubicBezTo>
                    <a:pt x="666750" y="1276256"/>
                    <a:pt x="731330" y="1272827"/>
                    <a:pt x="768953" y="1230821"/>
                  </a:cubicBezTo>
                  <a:cubicBezTo>
                    <a:pt x="806577" y="1188911"/>
                    <a:pt x="803053" y="1124427"/>
                    <a:pt x="761143" y="1086803"/>
                  </a:cubicBezTo>
                  <a:lnTo>
                    <a:pt x="254794" y="632366"/>
                  </a:lnTo>
                  <a:lnTo>
                    <a:pt x="761143" y="177928"/>
                  </a:lnTo>
                  <a:cubicBezTo>
                    <a:pt x="803053" y="140304"/>
                    <a:pt x="806577" y="75820"/>
                    <a:pt x="768953" y="33910"/>
                  </a:cubicBezTo>
                  <a:cubicBezTo>
                    <a:pt x="731234" y="-8191"/>
                    <a:pt x="666750" y="-11429"/>
                    <a:pt x="624840" y="2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5924757" y="3478554"/>
            <a:ext cx="809731" cy="4132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1" y="5216716"/>
            <a:ext cx="4235491" cy="1408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C859C2-9FBA-471A-921E-0C173A0DFC86}"/>
              </a:ext>
            </a:extLst>
          </p:cNvPr>
          <p:cNvSpPr txBox="1"/>
          <p:nvPr/>
        </p:nvSpPr>
        <p:spPr>
          <a:xfrm>
            <a:off x="4984375" y="6315932"/>
            <a:ext cx="336831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출력이미지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=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입력이미지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 </a:t>
            </a:r>
            <a:r>
              <a:rPr lang="ko-KR" altLang="en-US" sz="14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  <a:cs typeface="Times New Roman"/>
              </a:rPr>
              <a:t>픽셀값</a:t>
            </a:r>
            <a:endParaRPr lang="ko-KR" altLang="en-US" sz="1400" b="1" dirty="0">
              <a:ln>
                <a:solidFill>
                  <a:srgbClr val="4472C4">
                    <a:alpha val="0"/>
                  </a:srgbClr>
                </a:solidFill>
              </a:ln>
              <a:latin typeface="굴림" panose="020B0600000101010101" pitchFamily="50" charset="-127"/>
              <a:ea typeface="굴림" panose="020B0600000101010101" pitchFamily="50" charset="-127"/>
              <a:cs typeface="Times New Roman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669719" y="361958"/>
            <a:ext cx="1195753" cy="408455"/>
          </a:xfrm>
          <a:prstGeom prst="rect">
            <a:avLst/>
          </a:prstGeom>
          <a:solidFill>
            <a:srgbClr val="49C086"/>
          </a:solidFill>
          <a:ln>
            <a:solidFill>
              <a:srgbClr val="49C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42F51B-88CE-1F85-0A37-9818FD165D02}"/>
              </a:ext>
            </a:extLst>
          </p:cNvPr>
          <p:cNvSpPr txBox="1"/>
          <p:nvPr/>
        </p:nvSpPr>
        <p:spPr>
          <a:xfrm>
            <a:off x="10469220" y="6362937"/>
            <a:ext cx="1722780" cy="433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r">
              <a:lnSpc>
                <a:spcPct val="140000"/>
              </a:lnSpc>
              <a:spcBef>
                <a:spcPts val="600"/>
              </a:spcBef>
              <a:buClr>
                <a:srgbClr val="057AC7"/>
              </a:buClr>
              <a:buSzPct val="90000"/>
            </a:pP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G마켓 산스 TTF Medium" panose="02000000000000000000" pitchFamily="2" charset="-127"/>
              </a:rPr>
              <a:t>9/31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1730</Words>
  <Application>Microsoft Office PowerPoint</Application>
  <PresentationFormat>와이드스크린</PresentationFormat>
  <Paragraphs>373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G마켓 산스 Medium</vt:lpstr>
      <vt:lpstr>G마켓 산스 TTF Bold</vt:lpstr>
      <vt:lpstr>G마켓 산스 TTF Medium</vt:lpstr>
      <vt:lpstr>굴림</vt:lpstr>
      <vt:lpstr>돋움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템포</dc:creator>
  <cp:lastModifiedBy>User</cp:lastModifiedBy>
  <cp:revision>85</cp:revision>
  <dcterms:created xsi:type="dcterms:W3CDTF">2021-12-14T08:51:24Z</dcterms:created>
  <dcterms:modified xsi:type="dcterms:W3CDTF">2024-06-23T18:57:15Z</dcterms:modified>
</cp:coreProperties>
</file>